
<file path=[Content_Types].xml><?xml version="1.0" encoding="utf-8"?>
<Types xmlns="http://schemas.openxmlformats.org/package/2006/content-types">
  <Default Extension="bin" ContentType="application/vnd.openxmlformats-officedocument.oleObject"/>
  <Default Extension="tmp" ContentType="image/png"/>
  <Default Extension="wmf" ContentType="image/x-wmf"/>
  <Default Extension="jpeg" ContentType="image/jpeg"/>
  <Default Extension="rels" ContentType="application/vnd.openxmlformats-package.relationships+xml"/>
  <Default Extension="xml" ContentType="application/xml"/>
  <Default Extension="wav" ContentType="audio/x-wav"/>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1"/>
  </p:notesMasterIdLst>
  <p:sldIdLst>
    <p:sldId id="336" r:id="rId2"/>
    <p:sldId id="325" r:id="rId3"/>
    <p:sldId id="326" r:id="rId4"/>
    <p:sldId id="334" r:id="rId5"/>
    <p:sldId id="335" r:id="rId6"/>
    <p:sldId id="332" r:id="rId7"/>
    <p:sldId id="333" r:id="rId8"/>
    <p:sldId id="331" r:id="rId9"/>
    <p:sldId id="258" r:id="rId10"/>
    <p:sldId id="259" r:id="rId11"/>
    <p:sldId id="260" r:id="rId12"/>
    <p:sldId id="303" r:id="rId13"/>
    <p:sldId id="306" r:id="rId14"/>
    <p:sldId id="307" r:id="rId15"/>
    <p:sldId id="309" r:id="rId16"/>
    <p:sldId id="310" r:id="rId17"/>
    <p:sldId id="313" r:id="rId18"/>
    <p:sldId id="314" r:id="rId19"/>
    <p:sldId id="316" r:id="rId20"/>
    <p:sldId id="317" r:id="rId21"/>
    <p:sldId id="318" r:id="rId22"/>
    <p:sldId id="261" r:id="rId23"/>
    <p:sldId id="262" r:id="rId24"/>
    <p:sldId id="264" r:id="rId25"/>
    <p:sldId id="263" r:id="rId26"/>
    <p:sldId id="330" r:id="rId27"/>
    <p:sldId id="329" r:id="rId28"/>
    <p:sldId id="321" r:id="rId29"/>
    <p:sldId id="276" r:id="rId30"/>
    <p:sldId id="328" r:id="rId31"/>
    <p:sldId id="277" r:id="rId32"/>
    <p:sldId id="319" r:id="rId33"/>
    <p:sldId id="320" r:id="rId34"/>
    <p:sldId id="322" r:id="rId35"/>
    <p:sldId id="323" r:id="rId36"/>
    <p:sldId id="289" r:id="rId37"/>
    <p:sldId id="290" r:id="rId38"/>
    <p:sldId id="292" r:id="rId39"/>
    <p:sldId id="293" r:id="rId40"/>
    <p:sldId id="294" r:id="rId41"/>
    <p:sldId id="295" r:id="rId42"/>
    <p:sldId id="324" r:id="rId43"/>
    <p:sldId id="296" r:id="rId44"/>
    <p:sldId id="297" r:id="rId45"/>
    <p:sldId id="298" r:id="rId46"/>
    <p:sldId id="299" r:id="rId47"/>
    <p:sldId id="300" r:id="rId48"/>
    <p:sldId id="301" r:id="rId49"/>
    <p:sldId id="302" r:id="rId5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6" d="100"/>
          <a:sy n="76" d="100"/>
        </p:scale>
        <p:origin x="110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6372D2-36D9-42C2-B294-57AA1E2CB843}" type="datetimeFigureOut">
              <a:rPr lang="en-US" smtClean="0"/>
              <a:t>11/3/2016</a:t>
            </a:fld>
            <a:endParaRPr lang="en-U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64051B-9A2A-499A-A414-E4456A38EB53}" type="slidenum">
              <a:rPr lang="en-US" smtClean="0"/>
              <a:t>‹Nº›</a:t>
            </a:fld>
            <a:endParaRPr lang="en-US"/>
          </a:p>
        </p:txBody>
      </p:sp>
    </p:spTree>
    <p:extLst>
      <p:ext uri="{BB962C8B-B14F-4D97-AF65-F5344CB8AC3E}">
        <p14:creationId xmlns:p14="http://schemas.microsoft.com/office/powerpoint/2010/main" val="39672843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Times New Roman" panose="02020603050405020304" pitchFamily="18" charset="0"/>
              </a:defRPr>
            </a:lvl1pPr>
            <a:lvl2pPr marL="742950" indent="-285750" defTabSz="931863" eaLnBrk="0" hangingPunct="0">
              <a:defRPr sz="2400">
                <a:solidFill>
                  <a:schemeClr val="tx1"/>
                </a:solidFill>
                <a:latin typeface="Times New Roman" panose="02020603050405020304" pitchFamily="18" charset="0"/>
              </a:defRPr>
            </a:lvl2pPr>
            <a:lvl3pPr marL="1143000" indent="-228600" defTabSz="931863" eaLnBrk="0" hangingPunct="0">
              <a:defRPr sz="2400">
                <a:solidFill>
                  <a:schemeClr val="tx1"/>
                </a:solidFill>
                <a:latin typeface="Times New Roman" panose="02020603050405020304" pitchFamily="18" charset="0"/>
              </a:defRPr>
            </a:lvl3pPr>
            <a:lvl4pPr marL="1600200" indent="-228600" defTabSz="931863" eaLnBrk="0" hangingPunct="0">
              <a:defRPr sz="2400">
                <a:solidFill>
                  <a:schemeClr val="tx1"/>
                </a:solidFill>
                <a:latin typeface="Times New Roman" panose="02020603050405020304" pitchFamily="18" charset="0"/>
              </a:defRPr>
            </a:lvl4pPr>
            <a:lvl5pPr marL="2057400" indent="-228600" defTabSz="931863" eaLnBrk="0" hangingPunct="0">
              <a:defRPr sz="2400">
                <a:solidFill>
                  <a:schemeClr val="tx1"/>
                </a:solidFill>
                <a:latin typeface="Times New Roman"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31863" eaLnBrk="1" fontAlgn="auto" latinLnBrk="0" hangingPunct="1">
              <a:lnSpc>
                <a:spcPct val="100000"/>
              </a:lnSpc>
              <a:spcBef>
                <a:spcPts val="0"/>
              </a:spcBef>
              <a:spcAft>
                <a:spcPts val="0"/>
              </a:spcAft>
              <a:buClrTx/>
              <a:buSzTx/>
              <a:buFontTx/>
              <a:buNone/>
              <a:tabLst/>
              <a:defRPr/>
            </a:pPr>
            <a:fld id="{A0A7095D-1F74-4994-BF42-015FFDE5EC6E}" type="slidenum">
              <a:rPr kumimoji="0" lang="en-US" altLang="en-US" sz="1200" b="0" i="0" u="none" strike="noStrike" kern="0" cap="none" spc="0" normalizeH="0" baseline="0" noProof="0" smtClean="0">
                <a:ln>
                  <a:noFill/>
                </a:ln>
                <a:solidFill>
                  <a:schemeClr val="tx1"/>
                </a:solidFill>
                <a:effectLst/>
                <a:uLnTx/>
                <a:uFillTx/>
                <a:latin typeface="Times New Roman" panose="02020603050405020304" pitchFamily="18" charset="0"/>
              </a:rPr>
              <a:pPr marL="0" marR="0" lvl="0" indent="0" defTabSz="931863" eaLnBrk="1" fontAlgn="auto" latinLnBrk="0" hangingPunct="1">
                <a:lnSpc>
                  <a:spcPct val="100000"/>
                </a:lnSpc>
                <a:spcBef>
                  <a:spcPts val="0"/>
                </a:spcBef>
                <a:spcAft>
                  <a:spcPts val="0"/>
                </a:spcAft>
                <a:buClrTx/>
                <a:buSzTx/>
                <a:buFontTx/>
                <a:buNone/>
                <a:tabLst/>
                <a:defRPr/>
              </a:pPr>
              <a:t>9</a:t>
            </a:fld>
            <a:endParaRPr kumimoji="0" lang="en-US" altLang="en-US" sz="12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70659" name="Rectangle 2"/>
          <p:cNvSpPr>
            <a:spLocks noGrp="1" noRot="1" noChangeAspect="1" noChangeArrowheads="1" noTextEdit="1"/>
          </p:cNvSpPr>
          <p:nvPr>
            <p:ph type="sldImg"/>
          </p:nvPr>
        </p:nvSpPr>
        <p:spPr>
          <a:solidFill>
            <a:srgbClr val="FFFFFF"/>
          </a:solidFill>
          <a:ln/>
        </p:spPr>
      </p:sp>
      <p:sp>
        <p:nvSpPr>
          <p:cNvPr id="7066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tLang="en-US"/>
          </a:p>
          <a:p>
            <a:pPr eaLnBrk="1" hangingPunct="1"/>
            <a:endParaRPr lang="en-US" altLang="en-US"/>
          </a:p>
          <a:p>
            <a:pPr eaLnBrk="1" hangingPunct="1"/>
            <a:endParaRPr lang="en-US" altLang="en-US"/>
          </a:p>
          <a:p>
            <a:pPr eaLnBrk="1" hangingPunct="1"/>
            <a:endParaRPr lang="en-US" altLang="en-US"/>
          </a:p>
          <a:p>
            <a:pPr eaLnBrk="1" hangingPunct="1"/>
            <a:endParaRPr lang="en-US" altLang="en-US"/>
          </a:p>
          <a:p>
            <a:pPr eaLnBrk="1" hangingPunct="1"/>
            <a:r>
              <a:rPr lang="en-US" altLang="en-US"/>
              <a:t>Comprehensive Geriatric Assessments--are made in order to develop a</a:t>
            </a:r>
          </a:p>
          <a:p>
            <a:pPr eaLnBrk="1" hangingPunct="1"/>
            <a:r>
              <a:rPr lang="en-US" altLang="en-US"/>
              <a:t>comprehensive plan for prevention,treatment and rehabilitation</a:t>
            </a:r>
          </a:p>
          <a:p>
            <a:pPr eaLnBrk="1" hangingPunct="1"/>
            <a:r>
              <a:rPr lang="en-US" altLang="en-US"/>
              <a:t>Interdisciplinary team---focuses on physical,mental and social issues.</a:t>
            </a:r>
          </a:p>
          <a:p>
            <a:pPr eaLnBrk="1" hangingPunct="1"/>
            <a:r>
              <a:rPr lang="en-US" altLang="en-US"/>
              <a:t>These factors are intertwined as etiology of functional problems in elderly </a:t>
            </a:r>
          </a:p>
          <a:p>
            <a:pPr eaLnBrk="1" hangingPunct="1"/>
            <a:r>
              <a:rPr lang="en-US" altLang="en-US"/>
              <a:t>persons.</a:t>
            </a:r>
          </a:p>
          <a:p>
            <a:pPr eaLnBrk="1" hangingPunct="1"/>
            <a:r>
              <a:rPr lang="en-US" altLang="en-US"/>
              <a:t>Impairment is used here to describe an abormality of psychological and/or </a:t>
            </a:r>
          </a:p>
          <a:p>
            <a:pPr eaLnBrk="1" hangingPunct="1"/>
            <a:r>
              <a:rPr lang="en-US" altLang="en-US"/>
              <a:t>anatomical structure or function. Disability is used to describe any restriction</a:t>
            </a:r>
          </a:p>
          <a:p>
            <a:pPr eaLnBrk="1" hangingPunct="1"/>
            <a:r>
              <a:rPr lang="en-US" altLang="en-US"/>
              <a:t>or lack of ability to perform certain activities as a result of an impairment.</a:t>
            </a:r>
          </a:p>
          <a:p>
            <a:pPr eaLnBrk="1" hangingPunct="1"/>
            <a:r>
              <a:rPr lang="en-US" altLang="en-US"/>
              <a:t>General functional assessment takes into account the capabilities of the patient,</a:t>
            </a:r>
          </a:p>
          <a:p>
            <a:pPr eaLnBrk="1" hangingPunct="1"/>
            <a:r>
              <a:rPr lang="en-US" altLang="en-US"/>
              <a:t>the social environment and resources.</a:t>
            </a:r>
          </a:p>
          <a:p>
            <a:pPr eaLnBrk="1" hangingPunct="1"/>
            <a:r>
              <a:rPr lang="en-US" altLang="en-US"/>
              <a:t>We must remember that recognition of these impairments does not equal</a:t>
            </a:r>
          </a:p>
          <a:p>
            <a:pPr eaLnBrk="1" hangingPunct="1"/>
            <a:r>
              <a:rPr lang="en-US" altLang="en-US"/>
              <a:t>rapid implementation of preventive or treatment measures.</a:t>
            </a:r>
          </a:p>
          <a:p>
            <a:pPr eaLnBrk="1" hangingPunct="1"/>
            <a:endParaRPr lang="en-US" altLang="en-US"/>
          </a:p>
        </p:txBody>
      </p:sp>
    </p:spTree>
    <p:extLst>
      <p:ext uri="{BB962C8B-B14F-4D97-AF65-F5344CB8AC3E}">
        <p14:creationId xmlns:p14="http://schemas.microsoft.com/office/powerpoint/2010/main" val="4221812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Times New Roman" panose="02020603050405020304" pitchFamily="18" charset="0"/>
              </a:defRPr>
            </a:lvl1pPr>
            <a:lvl2pPr marL="742950" indent="-285750" defTabSz="931863" eaLnBrk="0" hangingPunct="0">
              <a:defRPr sz="2400">
                <a:solidFill>
                  <a:schemeClr val="tx1"/>
                </a:solidFill>
                <a:latin typeface="Times New Roman" panose="02020603050405020304" pitchFamily="18" charset="0"/>
              </a:defRPr>
            </a:lvl2pPr>
            <a:lvl3pPr marL="1143000" indent="-228600" defTabSz="931863" eaLnBrk="0" hangingPunct="0">
              <a:defRPr sz="2400">
                <a:solidFill>
                  <a:schemeClr val="tx1"/>
                </a:solidFill>
                <a:latin typeface="Times New Roman" panose="02020603050405020304" pitchFamily="18" charset="0"/>
              </a:defRPr>
            </a:lvl3pPr>
            <a:lvl4pPr marL="1600200" indent="-228600" defTabSz="931863" eaLnBrk="0" hangingPunct="0">
              <a:defRPr sz="2400">
                <a:solidFill>
                  <a:schemeClr val="tx1"/>
                </a:solidFill>
                <a:latin typeface="Times New Roman" panose="02020603050405020304" pitchFamily="18" charset="0"/>
              </a:defRPr>
            </a:lvl4pPr>
            <a:lvl5pPr marL="2057400" indent="-228600" defTabSz="931863" eaLnBrk="0" hangingPunct="0">
              <a:defRPr sz="2400">
                <a:solidFill>
                  <a:schemeClr val="tx1"/>
                </a:solidFill>
                <a:latin typeface="Times New Roman"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31863" eaLnBrk="1" fontAlgn="auto" latinLnBrk="0" hangingPunct="1">
              <a:lnSpc>
                <a:spcPct val="100000"/>
              </a:lnSpc>
              <a:spcBef>
                <a:spcPts val="0"/>
              </a:spcBef>
              <a:spcAft>
                <a:spcPts val="0"/>
              </a:spcAft>
              <a:buClrTx/>
              <a:buSzTx/>
              <a:buFontTx/>
              <a:buNone/>
              <a:tabLst/>
              <a:defRPr/>
            </a:pPr>
            <a:fld id="{D21A4981-850F-4A23-ACAE-820922494C88}" type="slidenum">
              <a:rPr kumimoji="0" lang="en-US" altLang="en-US" sz="1200" b="0" i="0" u="none" strike="noStrike" kern="0" cap="none" spc="0" normalizeH="0" baseline="0" noProof="0" smtClean="0">
                <a:ln>
                  <a:noFill/>
                </a:ln>
                <a:solidFill>
                  <a:schemeClr val="tx1"/>
                </a:solidFill>
                <a:effectLst/>
                <a:uLnTx/>
                <a:uFillTx/>
                <a:latin typeface="Times New Roman" panose="02020603050405020304" pitchFamily="18" charset="0"/>
              </a:rPr>
              <a:pPr marL="0" marR="0" lvl="0" indent="0" defTabSz="931863" eaLnBrk="1" fontAlgn="auto" latinLnBrk="0" hangingPunct="1">
                <a:lnSpc>
                  <a:spcPct val="100000"/>
                </a:lnSpc>
                <a:spcBef>
                  <a:spcPts val="0"/>
                </a:spcBef>
                <a:spcAft>
                  <a:spcPts val="0"/>
                </a:spcAft>
                <a:buClrTx/>
                <a:buSzTx/>
                <a:buFontTx/>
                <a:buNone/>
                <a:tabLst/>
                <a:defRPr/>
              </a:pPr>
              <a:t>36</a:t>
            </a:fld>
            <a:endParaRPr kumimoji="0" lang="en-US" altLang="en-US" sz="12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102403" name="Rectangle 2"/>
          <p:cNvSpPr>
            <a:spLocks noGrp="1" noRot="1" noChangeAspect="1" noChangeArrowheads="1" noTextEdit="1"/>
          </p:cNvSpPr>
          <p:nvPr>
            <p:ph type="sldImg"/>
          </p:nvPr>
        </p:nvSpPr>
        <p:spPr>
          <a:solidFill>
            <a:srgbClr val="FFFFFF"/>
          </a:solidFill>
          <a:ln/>
        </p:spPr>
      </p:sp>
      <p:sp>
        <p:nvSpPr>
          <p:cNvPr id="102404"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altLang="en-US"/>
              <a:t>It is an abbreviated structured mental status examination that takes approximat-</a:t>
            </a:r>
          </a:p>
          <a:p>
            <a:pPr eaLnBrk="1" hangingPunct="1"/>
            <a:r>
              <a:rPr lang="en-US" altLang="en-US"/>
              <a:t>Ely 5 – 10 minutes to administer. Points are awarded for correct responses to</a:t>
            </a:r>
          </a:p>
          <a:p>
            <a:pPr eaLnBrk="1" hangingPunct="1"/>
            <a:r>
              <a:rPr lang="en-US" altLang="en-US"/>
              <a:t>Questions with maximum of 30,</a:t>
            </a:r>
          </a:p>
          <a:p>
            <a:pPr eaLnBrk="1" hangingPunct="1"/>
            <a:r>
              <a:rPr lang="en-US" altLang="en-US"/>
              <a:t>A score of less than 20--- increased chance of impairment, score of 24 is the</a:t>
            </a:r>
          </a:p>
          <a:p>
            <a:pPr eaLnBrk="1" hangingPunct="1"/>
            <a:r>
              <a:rPr lang="en-US" altLang="en-US"/>
              <a:t>Cutoff mark. Above 26 it is unlikely to have an impairment, score between 21 </a:t>
            </a:r>
          </a:p>
          <a:p>
            <a:pPr eaLnBrk="1" hangingPunct="1"/>
            <a:r>
              <a:rPr lang="en-US" altLang="en-US"/>
              <a:t>25– is  the intermediate level and may be the gray zone.</a:t>
            </a:r>
          </a:p>
          <a:p>
            <a:pPr eaLnBrk="1" hangingPunct="1"/>
            <a:r>
              <a:rPr lang="en-US" altLang="en-US"/>
              <a:t>The patient’s educational level affects the results and should be taken into</a:t>
            </a:r>
          </a:p>
          <a:p>
            <a:pPr eaLnBrk="1" hangingPunct="1"/>
            <a:r>
              <a:rPr lang="en-US" altLang="en-US"/>
              <a:t>Account.</a:t>
            </a:r>
          </a:p>
          <a:p>
            <a:pPr eaLnBrk="1" hangingPunct="1"/>
            <a:r>
              <a:rPr lang="en-US" altLang="en-US"/>
              <a:t>This tool has been validated in many trials.</a:t>
            </a:r>
          </a:p>
        </p:txBody>
      </p:sp>
    </p:spTree>
    <p:extLst>
      <p:ext uri="{BB962C8B-B14F-4D97-AF65-F5344CB8AC3E}">
        <p14:creationId xmlns:p14="http://schemas.microsoft.com/office/powerpoint/2010/main" val="21541236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Times New Roman" panose="02020603050405020304" pitchFamily="18" charset="0"/>
              </a:defRPr>
            </a:lvl1pPr>
            <a:lvl2pPr marL="742950" indent="-285750" defTabSz="931863" eaLnBrk="0" hangingPunct="0">
              <a:defRPr sz="2400">
                <a:solidFill>
                  <a:schemeClr val="tx1"/>
                </a:solidFill>
                <a:latin typeface="Times New Roman" panose="02020603050405020304" pitchFamily="18" charset="0"/>
              </a:defRPr>
            </a:lvl2pPr>
            <a:lvl3pPr marL="1143000" indent="-228600" defTabSz="931863" eaLnBrk="0" hangingPunct="0">
              <a:defRPr sz="2400">
                <a:solidFill>
                  <a:schemeClr val="tx1"/>
                </a:solidFill>
                <a:latin typeface="Times New Roman" panose="02020603050405020304" pitchFamily="18" charset="0"/>
              </a:defRPr>
            </a:lvl3pPr>
            <a:lvl4pPr marL="1600200" indent="-228600" defTabSz="931863" eaLnBrk="0" hangingPunct="0">
              <a:defRPr sz="2400">
                <a:solidFill>
                  <a:schemeClr val="tx1"/>
                </a:solidFill>
                <a:latin typeface="Times New Roman" panose="02020603050405020304" pitchFamily="18" charset="0"/>
              </a:defRPr>
            </a:lvl4pPr>
            <a:lvl5pPr marL="2057400" indent="-228600" defTabSz="931863" eaLnBrk="0" hangingPunct="0">
              <a:defRPr sz="2400">
                <a:solidFill>
                  <a:schemeClr val="tx1"/>
                </a:solidFill>
                <a:latin typeface="Times New Roman"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31863" eaLnBrk="1" fontAlgn="auto" latinLnBrk="0" hangingPunct="1">
              <a:lnSpc>
                <a:spcPct val="100000"/>
              </a:lnSpc>
              <a:spcBef>
                <a:spcPts val="0"/>
              </a:spcBef>
              <a:spcAft>
                <a:spcPts val="0"/>
              </a:spcAft>
              <a:buClrTx/>
              <a:buSzTx/>
              <a:buFontTx/>
              <a:buNone/>
              <a:tabLst/>
              <a:defRPr/>
            </a:pPr>
            <a:fld id="{F925C43E-5C05-471B-8394-9C91F6F64D2C}" type="slidenum">
              <a:rPr kumimoji="0" lang="en-US" altLang="en-US" sz="1200" b="0" i="0" u="none" strike="noStrike" kern="0" cap="none" spc="0" normalizeH="0" baseline="0" noProof="0" smtClean="0">
                <a:ln>
                  <a:noFill/>
                </a:ln>
                <a:solidFill>
                  <a:schemeClr val="tx1"/>
                </a:solidFill>
                <a:effectLst/>
                <a:uLnTx/>
                <a:uFillTx/>
                <a:latin typeface="Times New Roman" panose="02020603050405020304" pitchFamily="18" charset="0"/>
              </a:rPr>
              <a:pPr marL="0" marR="0" lvl="0" indent="0" defTabSz="931863" eaLnBrk="1" fontAlgn="auto" latinLnBrk="0" hangingPunct="1">
                <a:lnSpc>
                  <a:spcPct val="100000"/>
                </a:lnSpc>
                <a:spcBef>
                  <a:spcPts val="0"/>
                </a:spcBef>
                <a:spcAft>
                  <a:spcPts val="0"/>
                </a:spcAft>
                <a:buClrTx/>
                <a:buSzTx/>
                <a:buFontTx/>
                <a:buNone/>
                <a:tabLst/>
                <a:defRPr/>
              </a:pPr>
              <a:t>37</a:t>
            </a:fld>
            <a:endParaRPr kumimoji="0" lang="en-US" altLang="en-US" sz="12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103427" name="Rectangle 2"/>
          <p:cNvSpPr>
            <a:spLocks noGrp="1" noRot="1" noChangeAspect="1" noChangeArrowheads="1" noTextEdit="1"/>
          </p:cNvSpPr>
          <p:nvPr>
            <p:ph type="sldImg"/>
          </p:nvPr>
        </p:nvSpPr>
        <p:spPr>
          <a:solidFill>
            <a:srgbClr val="FFFFFF"/>
          </a:solidFill>
          <a:ln/>
        </p:spPr>
      </p:sp>
      <p:sp>
        <p:nvSpPr>
          <p:cNvPr id="103428"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tLang="en-US"/>
          </a:p>
        </p:txBody>
      </p:sp>
    </p:spTree>
    <p:extLst>
      <p:ext uri="{BB962C8B-B14F-4D97-AF65-F5344CB8AC3E}">
        <p14:creationId xmlns:p14="http://schemas.microsoft.com/office/powerpoint/2010/main" val="41782510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a:ln/>
        </p:spPr>
      </p:sp>
      <p:sp>
        <p:nvSpPr>
          <p:cNvPr id="1054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p>
        </p:txBody>
      </p:sp>
      <p:sp>
        <p:nvSpPr>
          <p:cNvPr id="1054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Times New Roman" panose="02020603050405020304" pitchFamily="18" charset="0"/>
              </a:defRPr>
            </a:lvl1pPr>
            <a:lvl2pPr marL="742950" indent="-285750" defTabSz="931863" eaLnBrk="0" hangingPunct="0">
              <a:defRPr sz="2400">
                <a:solidFill>
                  <a:schemeClr val="tx1"/>
                </a:solidFill>
                <a:latin typeface="Times New Roman" panose="02020603050405020304" pitchFamily="18" charset="0"/>
              </a:defRPr>
            </a:lvl2pPr>
            <a:lvl3pPr marL="1143000" indent="-228600" defTabSz="931863" eaLnBrk="0" hangingPunct="0">
              <a:defRPr sz="2400">
                <a:solidFill>
                  <a:schemeClr val="tx1"/>
                </a:solidFill>
                <a:latin typeface="Times New Roman" panose="02020603050405020304" pitchFamily="18" charset="0"/>
              </a:defRPr>
            </a:lvl3pPr>
            <a:lvl4pPr marL="1600200" indent="-228600" defTabSz="931863" eaLnBrk="0" hangingPunct="0">
              <a:defRPr sz="2400">
                <a:solidFill>
                  <a:schemeClr val="tx1"/>
                </a:solidFill>
                <a:latin typeface="Times New Roman" panose="02020603050405020304" pitchFamily="18" charset="0"/>
              </a:defRPr>
            </a:lvl4pPr>
            <a:lvl5pPr marL="2057400" indent="-228600" defTabSz="931863" eaLnBrk="0" hangingPunct="0">
              <a:defRPr sz="2400">
                <a:solidFill>
                  <a:schemeClr val="tx1"/>
                </a:solidFill>
                <a:latin typeface="Times New Roman"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31863" eaLnBrk="1" fontAlgn="auto" latinLnBrk="0" hangingPunct="1">
              <a:lnSpc>
                <a:spcPct val="100000"/>
              </a:lnSpc>
              <a:spcBef>
                <a:spcPts val="0"/>
              </a:spcBef>
              <a:spcAft>
                <a:spcPts val="0"/>
              </a:spcAft>
              <a:buClrTx/>
              <a:buSzTx/>
              <a:buFontTx/>
              <a:buNone/>
              <a:tabLst/>
              <a:defRPr/>
            </a:pPr>
            <a:fld id="{216A516E-E69F-43E7-97E0-1B46E09FDA7D}" type="slidenum">
              <a:rPr kumimoji="0" lang="en-US" altLang="en-US" sz="1200" b="0" i="0" u="none" strike="noStrike" kern="0" cap="none" spc="0" normalizeH="0" baseline="0" noProof="0" smtClean="0">
                <a:ln>
                  <a:noFill/>
                </a:ln>
                <a:solidFill>
                  <a:schemeClr val="tx1"/>
                </a:solidFill>
                <a:effectLst/>
                <a:uLnTx/>
                <a:uFillTx/>
                <a:latin typeface="Times New Roman" panose="02020603050405020304" pitchFamily="18" charset="0"/>
              </a:rPr>
              <a:pPr marL="0" marR="0" lvl="0" indent="0" defTabSz="931863" eaLnBrk="1" fontAlgn="auto" latinLnBrk="0" hangingPunct="1">
                <a:lnSpc>
                  <a:spcPct val="100000"/>
                </a:lnSpc>
                <a:spcBef>
                  <a:spcPts val="0"/>
                </a:spcBef>
                <a:spcAft>
                  <a:spcPts val="0"/>
                </a:spcAft>
                <a:buClrTx/>
                <a:buSzTx/>
                <a:buFontTx/>
                <a:buNone/>
                <a:tabLst/>
                <a:defRPr/>
              </a:pPr>
              <a:t>38</a:t>
            </a:fld>
            <a:endParaRPr kumimoji="0" lang="en-US" altLang="en-US" sz="1200" b="0" i="0" u="none" strike="noStrike" kern="0" cap="none" spc="0" normalizeH="0" baseline="0" noProof="0">
              <a:ln>
                <a:noFill/>
              </a:ln>
              <a:solidFill>
                <a:schemeClr val="tx1"/>
              </a:solidFill>
              <a:effectLst/>
              <a:uLnTx/>
              <a:uFillTx/>
              <a:latin typeface="Times New Roman" panose="02020603050405020304" pitchFamily="18" charset="0"/>
            </a:endParaRPr>
          </a:p>
        </p:txBody>
      </p:sp>
    </p:spTree>
    <p:extLst>
      <p:ext uri="{BB962C8B-B14F-4D97-AF65-F5344CB8AC3E}">
        <p14:creationId xmlns:p14="http://schemas.microsoft.com/office/powerpoint/2010/main" val="32751160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Times New Roman" panose="02020603050405020304" pitchFamily="18" charset="0"/>
              </a:defRPr>
            </a:lvl1pPr>
            <a:lvl2pPr marL="742950" indent="-285750" defTabSz="931863" eaLnBrk="0" hangingPunct="0">
              <a:defRPr sz="2400">
                <a:solidFill>
                  <a:schemeClr val="tx1"/>
                </a:solidFill>
                <a:latin typeface="Times New Roman" panose="02020603050405020304" pitchFamily="18" charset="0"/>
              </a:defRPr>
            </a:lvl2pPr>
            <a:lvl3pPr marL="1143000" indent="-228600" defTabSz="931863" eaLnBrk="0" hangingPunct="0">
              <a:defRPr sz="2400">
                <a:solidFill>
                  <a:schemeClr val="tx1"/>
                </a:solidFill>
                <a:latin typeface="Times New Roman" panose="02020603050405020304" pitchFamily="18" charset="0"/>
              </a:defRPr>
            </a:lvl3pPr>
            <a:lvl4pPr marL="1600200" indent="-228600" defTabSz="931863" eaLnBrk="0" hangingPunct="0">
              <a:defRPr sz="2400">
                <a:solidFill>
                  <a:schemeClr val="tx1"/>
                </a:solidFill>
                <a:latin typeface="Times New Roman" panose="02020603050405020304" pitchFamily="18" charset="0"/>
              </a:defRPr>
            </a:lvl4pPr>
            <a:lvl5pPr marL="2057400" indent="-228600" defTabSz="931863" eaLnBrk="0" hangingPunct="0">
              <a:defRPr sz="2400">
                <a:solidFill>
                  <a:schemeClr val="tx1"/>
                </a:solidFill>
                <a:latin typeface="Times New Roman"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31863" eaLnBrk="1" fontAlgn="auto" latinLnBrk="0" hangingPunct="1">
              <a:lnSpc>
                <a:spcPct val="100000"/>
              </a:lnSpc>
              <a:spcBef>
                <a:spcPts val="0"/>
              </a:spcBef>
              <a:spcAft>
                <a:spcPts val="0"/>
              </a:spcAft>
              <a:buClrTx/>
              <a:buSzTx/>
              <a:buFontTx/>
              <a:buNone/>
              <a:tabLst/>
              <a:defRPr/>
            </a:pPr>
            <a:fld id="{12477539-600F-47DC-8340-24EB2DD08FD4}" type="slidenum">
              <a:rPr kumimoji="0" lang="en-US" altLang="en-US" sz="1200" b="0" i="0" u="none" strike="noStrike" kern="0" cap="none" spc="0" normalizeH="0" baseline="0" noProof="0" smtClean="0">
                <a:ln>
                  <a:noFill/>
                </a:ln>
                <a:solidFill>
                  <a:schemeClr val="tx1"/>
                </a:solidFill>
                <a:effectLst/>
                <a:uLnTx/>
                <a:uFillTx/>
                <a:latin typeface="Times New Roman" panose="02020603050405020304" pitchFamily="18" charset="0"/>
              </a:rPr>
              <a:pPr marL="0" marR="0" lvl="0" indent="0" defTabSz="931863" eaLnBrk="1" fontAlgn="auto" latinLnBrk="0" hangingPunct="1">
                <a:lnSpc>
                  <a:spcPct val="100000"/>
                </a:lnSpc>
                <a:spcBef>
                  <a:spcPts val="0"/>
                </a:spcBef>
                <a:spcAft>
                  <a:spcPts val="0"/>
                </a:spcAft>
                <a:buClrTx/>
                <a:buSzTx/>
                <a:buFontTx/>
                <a:buNone/>
                <a:tabLst/>
                <a:defRPr/>
              </a:pPr>
              <a:t>39</a:t>
            </a:fld>
            <a:endParaRPr kumimoji="0" lang="en-US" altLang="en-US" sz="12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What is mini-cog? There are two parts. First part, 3 item recall from MMSE, uncued ,give 3 items and ask to repeat; divert with something for short period of time and asking if he/she remembered the 3 items. The second part is CDT, many ways of scoring but what these authors determined.</a:t>
            </a:r>
          </a:p>
          <a:p>
            <a:pPr eaLnBrk="1" hangingPunct="1"/>
            <a:r>
              <a:rPr lang="en-US" altLang="en-US"/>
              <a:t>Abnl mini-cog ---- if recall is zero or if recall&gt;0, then look at CDT</a:t>
            </a:r>
          </a:p>
        </p:txBody>
      </p:sp>
    </p:spTree>
    <p:extLst>
      <p:ext uri="{BB962C8B-B14F-4D97-AF65-F5344CB8AC3E}">
        <p14:creationId xmlns:p14="http://schemas.microsoft.com/office/powerpoint/2010/main" val="6613267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a:ln/>
        </p:spPr>
      </p:sp>
      <p:sp>
        <p:nvSpPr>
          <p:cNvPr id="1075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p>
        </p:txBody>
      </p:sp>
      <p:sp>
        <p:nvSpPr>
          <p:cNvPr id="1075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Times New Roman" panose="02020603050405020304" pitchFamily="18" charset="0"/>
              </a:defRPr>
            </a:lvl1pPr>
            <a:lvl2pPr marL="742950" indent="-285750" defTabSz="931863" eaLnBrk="0" hangingPunct="0">
              <a:defRPr sz="2400">
                <a:solidFill>
                  <a:schemeClr val="tx1"/>
                </a:solidFill>
                <a:latin typeface="Times New Roman" panose="02020603050405020304" pitchFamily="18" charset="0"/>
              </a:defRPr>
            </a:lvl2pPr>
            <a:lvl3pPr marL="1143000" indent="-228600" defTabSz="931863" eaLnBrk="0" hangingPunct="0">
              <a:defRPr sz="2400">
                <a:solidFill>
                  <a:schemeClr val="tx1"/>
                </a:solidFill>
                <a:latin typeface="Times New Roman" panose="02020603050405020304" pitchFamily="18" charset="0"/>
              </a:defRPr>
            </a:lvl3pPr>
            <a:lvl4pPr marL="1600200" indent="-228600" defTabSz="931863" eaLnBrk="0" hangingPunct="0">
              <a:defRPr sz="2400">
                <a:solidFill>
                  <a:schemeClr val="tx1"/>
                </a:solidFill>
                <a:latin typeface="Times New Roman" panose="02020603050405020304" pitchFamily="18" charset="0"/>
              </a:defRPr>
            </a:lvl4pPr>
            <a:lvl5pPr marL="2057400" indent="-228600" defTabSz="931863" eaLnBrk="0" hangingPunct="0">
              <a:defRPr sz="2400">
                <a:solidFill>
                  <a:schemeClr val="tx1"/>
                </a:solidFill>
                <a:latin typeface="Times New Roman"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31863" eaLnBrk="1" fontAlgn="auto" latinLnBrk="0" hangingPunct="1">
              <a:lnSpc>
                <a:spcPct val="100000"/>
              </a:lnSpc>
              <a:spcBef>
                <a:spcPts val="0"/>
              </a:spcBef>
              <a:spcAft>
                <a:spcPts val="0"/>
              </a:spcAft>
              <a:buClrTx/>
              <a:buSzTx/>
              <a:buFontTx/>
              <a:buNone/>
              <a:tabLst/>
              <a:defRPr/>
            </a:pPr>
            <a:fld id="{4C95137A-7A30-43B7-A9AD-E83406974622}" type="slidenum">
              <a:rPr kumimoji="0" lang="en-US" altLang="en-US" sz="1200" b="0" i="0" u="none" strike="noStrike" kern="0" cap="none" spc="0" normalizeH="0" baseline="0" noProof="0" smtClean="0">
                <a:ln>
                  <a:noFill/>
                </a:ln>
                <a:solidFill>
                  <a:schemeClr val="tx1"/>
                </a:solidFill>
                <a:effectLst/>
                <a:uLnTx/>
                <a:uFillTx/>
                <a:latin typeface="Times New Roman" panose="02020603050405020304" pitchFamily="18" charset="0"/>
              </a:rPr>
              <a:pPr marL="0" marR="0" lvl="0" indent="0" defTabSz="931863" eaLnBrk="1" fontAlgn="auto" latinLnBrk="0" hangingPunct="1">
                <a:lnSpc>
                  <a:spcPct val="100000"/>
                </a:lnSpc>
                <a:spcBef>
                  <a:spcPts val="0"/>
                </a:spcBef>
                <a:spcAft>
                  <a:spcPts val="0"/>
                </a:spcAft>
                <a:buClrTx/>
                <a:buSzTx/>
                <a:buFontTx/>
                <a:buNone/>
                <a:tabLst/>
                <a:defRPr/>
              </a:pPr>
              <a:t>40</a:t>
            </a:fld>
            <a:endParaRPr kumimoji="0" lang="en-US" altLang="en-US" sz="1200" b="0" i="0" u="none" strike="noStrike" kern="0" cap="none" spc="0" normalizeH="0" baseline="0" noProof="0">
              <a:ln>
                <a:noFill/>
              </a:ln>
              <a:solidFill>
                <a:schemeClr val="tx1"/>
              </a:solidFill>
              <a:effectLst/>
              <a:uLnTx/>
              <a:uFillTx/>
              <a:latin typeface="Times New Roman" panose="02020603050405020304" pitchFamily="18" charset="0"/>
            </a:endParaRPr>
          </a:p>
        </p:txBody>
      </p:sp>
    </p:spTree>
    <p:extLst>
      <p:ext uri="{BB962C8B-B14F-4D97-AF65-F5344CB8AC3E}">
        <p14:creationId xmlns:p14="http://schemas.microsoft.com/office/powerpoint/2010/main" val="6918134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Times New Roman" panose="02020603050405020304" pitchFamily="18" charset="0"/>
              </a:defRPr>
            </a:lvl1pPr>
            <a:lvl2pPr marL="742950" indent="-285750" defTabSz="931863" eaLnBrk="0" hangingPunct="0">
              <a:defRPr sz="2400">
                <a:solidFill>
                  <a:schemeClr val="tx1"/>
                </a:solidFill>
                <a:latin typeface="Times New Roman" panose="02020603050405020304" pitchFamily="18" charset="0"/>
              </a:defRPr>
            </a:lvl2pPr>
            <a:lvl3pPr marL="1143000" indent="-228600" defTabSz="931863" eaLnBrk="0" hangingPunct="0">
              <a:defRPr sz="2400">
                <a:solidFill>
                  <a:schemeClr val="tx1"/>
                </a:solidFill>
                <a:latin typeface="Times New Roman" panose="02020603050405020304" pitchFamily="18" charset="0"/>
              </a:defRPr>
            </a:lvl3pPr>
            <a:lvl4pPr marL="1600200" indent="-228600" defTabSz="931863" eaLnBrk="0" hangingPunct="0">
              <a:defRPr sz="2400">
                <a:solidFill>
                  <a:schemeClr val="tx1"/>
                </a:solidFill>
                <a:latin typeface="Times New Roman" panose="02020603050405020304" pitchFamily="18" charset="0"/>
              </a:defRPr>
            </a:lvl4pPr>
            <a:lvl5pPr marL="2057400" indent="-228600" defTabSz="931863" eaLnBrk="0" hangingPunct="0">
              <a:defRPr sz="2400">
                <a:solidFill>
                  <a:schemeClr val="tx1"/>
                </a:solidFill>
                <a:latin typeface="Times New Roman"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31863" eaLnBrk="1" fontAlgn="auto" latinLnBrk="0" hangingPunct="1">
              <a:lnSpc>
                <a:spcPct val="100000"/>
              </a:lnSpc>
              <a:spcBef>
                <a:spcPts val="0"/>
              </a:spcBef>
              <a:spcAft>
                <a:spcPts val="0"/>
              </a:spcAft>
              <a:buClrTx/>
              <a:buSzTx/>
              <a:buFontTx/>
              <a:buNone/>
              <a:tabLst/>
              <a:defRPr/>
            </a:pPr>
            <a:fld id="{7F0BB04F-4AA5-43B2-B5B2-EC4543E54CED}" type="slidenum">
              <a:rPr kumimoji="0" lang="en-US" altLang="en-US" sz="1200" b="0" i="0" u="none" strike="noStrike" kern="0" cap="none" spc="0" normalizeH="0" baseline="0" noProof="0" smtClean="0">
                <a:ln>
                  <a:noFill/>
                </a:ln>
                <a:solidFill>
                  <a:schemeClr val="tx1"/>
                </a:solidFill>
                <a:effectLst/>
                <a:uLnTx/>
                <a:uFillTx/>
                <a:latin typeface="Times New Roman" panose="02020603050405020304" pitchFamily="18" charset="0"/>
              </a:rPr>
              <a:pPr marL="0" marR="0" lvl="0" indent="0" defTabSz="931863" eaLnBrk="1" fontAlgn="auto" latinLnBrk="0" hangingPunct="1">
                <a:lnSpc>
                  <a:spcPct val="100000"/>
                </a:lnSpc>
                <a:spcBef>
                  <a:spcPts val="0"/>
                </a:spcBef>
                <a:spcAft>
                  <a:spcPts val="0"/>
                </a:spcAft>
                <a:buClrTx/>
                <a:buSzTx/>
                <a:buFontTx/>
                <a:buNone/>
                <a:tabLst/>
                <a:defRPr/>
              </a:pPr>
              <a:t>41</a:t>
            </a:fld>
            <a:endParaRPr kumimoji="0" lang="en-US" altLang="en-US" sz="12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108547" name="Rectangle 2"/>
          <p:cNvSpPr>
            <a:spLocks noGrp="1" noRot="1" noChangeAspect="1" noChangeArrowheads="1" noTextEdit="1"/>
          </p:cNvSpPr>
          <p:nvPr>
            <p:ph type="sldImg"/>
          </p:nvPr>
        </p:nvSpPr>
        <p:spPr>
          <a:xfrm>
            <a:off x="1182688" y="696913"/>
            <a:ext cx="4648200" cy="3486150"/>
          </a:xfrm>
          <a:ln/>
        </p:spPr>
      </p:sp>
      <p:sp>
        <p:nvSpPr>
          <p:cNvPr id="108548" name="Rectangle 3"/>
          <p:cNvSpPr>
            <a:spLocks noGrp="1" noChangeArrowheads="1"/>
          </p:cNvSpPr>
          <p:nvPr>
            <p:ph type="body" idx="1"/>
          </p:nvPr>
        </p:nvSpPr>
        <p:spPr>
          <a:xfrm>
            <a:off x="1479550" y="4416425"/>
            <a:ext cx="4129088"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4072291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Times New Roman" panose="02020603050405020304" pitchFamily="18" charset="0"/>
              </a:defRPr>
            </a:lvl1pPr>
            <a:lvl2pPr marL="742950" indent="-285750" defTabSz="931863" eaLnBrk="0" hangingPunct="0">
              <a:defRPr sz="2400">
                <a:solidFill>
                  <a:schemeClr val="tx1"/>
                </a:solidFill>
                <a:latin typeface="Times New Roman" panose="02020603050405020304" pitchFamily="18" charset="0"/>
              </a:defRPr>
            </a:lvl2pPr>
            <a:lvl3pPr marL="1143000" indent="-228600" defTabSz="931863" eaLnBrk="0" hangingPunct="0">
              <a:defRPr sz="2400">
                <a:solidFill>
                  <a:schemeClr val="tx1"/>
                </a:solidFill>
                <a:latin typeface="Times New Roman" panose="02020603050405020304" pitchFamily="18" charset="0"/>
              </a:defRPr>
            </a:lvl3pPr>
            <a:lvl4pPr marL="1600200" indent="-228600" defTabSz="931863" eaLnBrk="0" hangingPunct="0">
              <a:defRPr sz="2400">
                <a:solidFill>
                  <a:schemeClr val="tx1"/>
                </a:solidFill>
                <a:latin typeface="Times New Roman" panose="02020603050405020304" pitchFamily="18" charset="0"/>
              </a:defRPr>
            </a:lvl4pPr>
            <a:lvl5pPr marL="2057400" indent="-228600" defTabSz="931863" eaLnBrk="0" hangingPunct="0">
              <a:defRPr sz="2400">
                <a:solidFill>
                  <a:schemeClr val="tx1"/>
                </a:solidFill>
                <a:latin typeface="Times New Roman"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31863" eaLnBrk="1" fontAlgn="auto" latinLnBrk="0" hangingPunct="1">
              <a:lnSpc>
                <a:spcPct val="100000"/>
              </a:lnSpc>
              <a:spcBef>
                <a:spcPts val="0"/>
              </a:spcBef>
              <a:spcAft>
                <a:spcPts val="0"/>
              </a:spcAft>
              <a:buClrTx/>
              <a:buSzTx/>
              <a:buFontTx/>
              <a:buNone/>
              <a:tabLst/>
              <a:defRPr/>
            </a:pPr>
            <a:fld id="{D88F637B-F8D0-4840-AD7D-92CC62E22F11}" type="slidenum">
              <a:rPr kumimoji="0" lang="en-US" altLang="en-US" sz="1200" b="0" i="0" u="none" strike="noStrike" kern="0" cap="none" spc="0" normalizeH="0" baseline="0" noProof="0" smtClean="0">
                <a:ln>
                  <a:noFill/>
                </a:ln>
                <a:solidFill>
                  <a:schemeClr val="tx1"/>
                </a:solidFill>
                <a:effectLst/>
                <a:uLnTx/>
                <a:uFillTx/>
                <a:latin typeface="Times New Roman" panose="02020603050405020304" pitchFamily="18" charset="0"/>
              </a:rPr>
              <a:pPr marL="0" marR="0" lvl="0" indent="0" defTabSz="931863" eaLnBrk="1" fontAlgn="auto" latinLnBrk="0" hangingPunct="1">
                <a:lnSpc>
                  <a:spcPct val="100000"/>
                </a:lnSpc>
                <a:spcBef>
                  <a:spcPts val="0"/>
                </a:spcBef>
                <a:spcAft>
                  <a:spcPts val="0"/>
                </a:spcAft>
                <a:buClrTx/>
                <a:buSzTx/>
                <a:buFontTx/>
                <a:buNone/>
                <a:tabLst/>
                <a:defRPr/>
              </a:pPr>
              <a:t>43</a:t>
            </a:fld>
            <a:endParaRPr kumimoji="0" lang="en-US" altLang="en-US" sz="12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109571" name="Rectangle 2"/>
          <p:cNvSpPr>
            <a:spLocks noGrp="1" noRot="1" noChangeAspect="1" noChangeArrowheads="1" noTextEdit="1"/>
          </p:cNvSpPr>
          <p:nvPr>
            <p:ph type="sldImg"/>
          </p:nvPr>
        </p:nvSpPr>
        <p:spPr>
          <a:solidFill>
            <a:srgbClr val="FFFFFF"/>
          </a:solidFill>
          <a:ln/>
        </p:spPr>
      </p:sp>
      <p:sp>
        <p:nvSpPr>
          <p:cNvPr id="10957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tLang="en-US"/>
          </a:p>
        </p:txBody>
      </p:sp>
    </p:spTree>
    <p:extLst>
      <p:ext uri="{BB962C8B-B14F-4D97-AF65-F5344CB8AC3E}">
        <p14:creationId xmlns:p14="http://schemas.microsoft.com/office/powerpoint/2010/main" val="4880973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Times New Roman" panose="02020603050405020304" pitchFamily="18" charset="0"/>
              </a:defRPr>
            </a:lvl1pPr>
            <a:lvl2pPr marL="742950" indent="-285750" defTabSz="931863" eaLnBrk="0" hangingPunct="0">
              <a:defRPr sz="2400">
                <a:solidFill>
                  <a:schemeClr val="tx1"/>
                </a:solidFill>
                <a:latin typeface="Times New Roman" panose="02020603050405020304" pitchFamily="18" charset="0"/>
              </a:defRPr>
            </a:lvl2pPr>
            <a:lvl3pPr marL="1143000" indent="-228600" defTabSz="931863" eaLnBrk="0" hangingPunct="0">
              <a:defRPr sz="2400">
                <a:solidFill>
                  <a:schemeClr val="tx1"/>
                </a:solidFill>
                <a:latin typeface="Times New Roman" panose="02020603050405020304" pitchFamily="18" charset="0"/>
              </a:defRPr>
            </a:lvl3pPr>
            <a:lvl4pPr marL="1600200" indent="-228600" defTabSz="931863" eaLnBrk="0" hangingPunct="0">
              <a:defRPr sz="2400">
                <a:solidFill>
                  <a:schemeClr val="tx1"/>
                </a:solidFill>
                <a:latin typeface="Times New Roman" panose="02020603050405020304" pitchFamily="18" charset="0"/>
              </a:defRPr>
            </a:lvl4pPr>
            <a:lvl5pPr marL="2057400" indent="-228600" defTabSz="931863" eaLnBrk="0" hangingPunct="0">
              <a:defRPr sz="2400">
                <a:solidFill>
                  <a:schemeClr val="tx1"/>
                </a:solidFill>
                <a:latin typeface="Times New Roman"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31863" eaLnBrk="1" fontAlgn="auto" latinLnBrk="0" hangingPunct="1">
              <a:lnSpc>
                <a:spcPct val="100000"/>
              </a:lnSpc>
              <a:spcBef>
                <a:spcPts val="0"/>
              </a:spcBef>
              <a:spcAft>
                <a:spcPts val="0"/>
              </a:spcAft>
              <a:buClrTx/>
              <a:buSzTx/>
              <a:buFontTx/>
              <a:buNone/>
              <a:tabLst/>
              <a:defRPr/>
            </a:pPr>
            <a:fld id="{F6E63D1B-07D9-4507-8BB0-BFC1C03A5CC7}" type="slidenum">
              <a:rPr kumimoji="0" lang="en-US" altLang="en-US" sz="1200" b="0" i="0" u="none" strike="noStrike" kern="0" cap="none" spc="0" normalizeH="0" baseline="0" noProof="0" smtClean="0">
                <a:ln>
                  <a:noFill/>
                </a:ln>
                <a:solidFill>
                  <a:schemeClr val="tx1"/>
                </a:solidFill>
                <a:effectLst/>
                <a:uLnTx/>
                <a:uFillTx/>
                <a:latin typeface="Times New Roman" panose="02020603050405020304" pitchFamily="18" charset="0"/>
              </a:rPr>
              <a:pPr marL="0" marR="0" lvl="0" indent="0" defTabSz="931863" eaLnBrk="1" fontAlgn="auto" latinLnBrk="0" hangingPunct="1">
                <a:lnSpc>
                  <a:spcPct val="100000"/>
                </a:lnSpc>
                <a:spcBef>
                  <a:spcPts val="0"/>
                </a:spcBef>
                <a:spcAft>
                  <a:spcPts val="0"/>
                </a:spcAft>
                <a:buClrTx/>
                <a:buSzTx/>
                <a:buFontTx/>
                <a:buNone/>
                <a:tabLst/>
                <a:defRPr/>
              </a:pPr>
              <a:t>44</a:t>
            </a:fld>
            <a:endParaRPr kumimoji="0" lang="en-US" altLang="en-US" sz="12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110595" name="Rectangle 2"/>
          <p:cNvSpPr>
            <a:spLocks noGrp="1" noRot="1" noChangeAspect="1" noChangeArrowheads="1" noTextEdit="1"/>
          </p:cNvSpPr>
          <p:nvPr>
            <p:ph type="sldImg"/>
          </p:nvPr>
        </p:nvSpPr>
        <p:spPr>
          <a:solidFill>
            <a:srgbClr val="FFFFFF"/>
          </a:solidFill>
          <a:ln/>
        </p:spPr>
      </p:sp>
      <p:sp>
        <p:nvSpPr>
          <p:cNvPr id="110596"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altLang="en-US"/>
              <a:t>GDS---- has been validated as a standard tool for detection of risk patients,a </a:t>
            </a:r>
          </a:p>
          <a:p>
            <a:pPr eaLnBrk="1" hangingPunct="1"/>
            <a:r>
              <a:rPr lang="en-US" altLang="en-US"/>
              <a:t>Score of 5 or more should be a trigger</a:t>
            </a:r>
          </a:p>
        </p:txBody>
      </p:sp>
    </p:spTree>
    <p:extLst>
      <p:ext uri="{BB962C8B-B14F-4D97-AF65-F5344CB8AC3E}">
        <p14:creationId xmlns:p14="http://schemas.microsoft.com/office/powerpoint/2010/main" val="12946916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Times New Roman" panose="02020603050405020304" pitchFamily="18" charset="0"/>
              </a:defRPr>
            </a:lvl1pPr>
            <a:lvl2pPr marL="742950" indent="-285750" defTabSz="931863" eaLnBrk="0" hangingPunct="0">
              <a:defRPr sz="2400">
                <a:solidFill>
                  <a:schemeClr val="tx1"/>
                </a:solidFill>
                <a:latin typeface="Times New Roman" panose="02020603050405020304" pitchFamily="18" charset="0"/>
              </a:defRPr>
            </a:lvl2pPr>
            <a:lvl3pPr marL="1143000" indent="-228600" defTabSz="931863" eaLnBrk="0" hangingPunct="0">
              <a:defRPr sz="2400">
                <a:solidFill>
                  <a:schemeClr val="tx1"/>
                </a:solidFill>
                <a:latin typeface="Times New Roman" panose="02020603050405020304" pitchFamily="18" charset="0"/>
              </a:defRPr>
            </a:lvl3pPr>
            <a:lvl4pPr marL="1600200" indent="-228600" defTabSz="931863" eaLnBrk="0" hangingPunct="0">
              <a:defRPr sz="2400">
                <a:solidFill>
                  <a:schemeClr val="tx1"/>
                </a:solidFill>
                <a:latin typeface="Times New Roman" panose="02020603050405020304" pitchFamily="18" charset="0"/>
              </a:defRPr>
            </a:lvl4pPr>
            <a:lvl5pPr marL="2057400" indent="-228600" defTabSz="931863" eaLnBrk="0" hangingPunct="0">
              <a:defRPr sz="2400">
                <a:solidFill>
                  <a:schemeClr val="tx1"/>
                </a:solidFill>
                <a:latin typeface="Times New Roman"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31863" eaLnBrk="1" fontAlgn="auto" latinLnBrk="0" hangingPunct="1">
              <a:lnSpc>
                <a:spcPct val="100000"/>
              </a:lnSpc>
              <a:spcBef>
                <a:spcPts val="0"/>
              </a:spcBef>
              <a:spcAft>
                <a:spcPts val="0"/>
              </a:spcAft>
              <a:buClrTx/>
              <a:buSzTx/>
              <a:buFontTx/>
              <a:buNone/>
              <a:tabLst/>
              <a:defRPr/>
            </a:pPr>
            <a:fld id="{B909AFFB-012F-4CCF-B22B-F5E67D4DC995}" type="slidenum">
              <a:rPr kumimoji="0" lang="en-US" altLang="en-US" sz="1200" b="0" i="0" u="none" strike="noStrike" kern="0" cap="none" spc="0" normalizeH="0" baseline="0" noProof="0" smtClean="0">
                <a:ln>
                  <a:noFill/>
                </a:ln>
                <a:solidFill>
                  <a:schemeClr val="tx1"/>
                </a:solidFill>
                <a:effectLst/>
                <a:uLnTx/>
                <a:uFillTx/>
                <a:latin typeface="Times New Roman" panose="02020603050405020304" pitchFamily="18" charset="0"/>
              </a:rPr>
              <a:pPr marL="0" marR="0" lvl="0" indent="0" defTabSz="931863" eaLnBrk="1" fontAlgn="auto" latinLnBrk="0" hangingPunct="1">
                <a:lnSpc>
                  <a:spcPct val="100000"/>
                </a:lnSpc>
                <a:spcBef>
                  <a:spcPts val="0"/>
                </a:spcBef>
                <a:spcAft>
                  <a:spcPts val="0"/>
                </a:spcAft>
                <a:buClrTx/>
                <a:buSzTx/>
                <a:buFontTx/>
                <a:buNone/>
                <a:tabLst/>
                <a:defRPr/>
              </a:pPr>
              <a:t>45</a:t>
            </a:fld>
            <a:endParaRPr kumimoji="0" lang="en-US" altLang="en-US" sz="12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111619" name="Rectangle 2"/>
          <p:cNvSpPr>
            <a:spLocks noGrp="1" noRot="1" noChangeAspect="1" noChangeArrowheads="1" noTextEdit="1"/>
          </p:cNvSpPr>
          <p:nvPr>
            <p:ph type="sldImg"/>
          </p:nvPr>
        </p:nvSpPr>
        <p:spPr>
          <a:solidFill>
            <a:srgbClr val="FFFFFF"/>
          </a:solidFill>
          <a:ln/>
        </p:spPr>
      </p:sp>
      <p:sp>
        <p:nvSpPr>
          <p:cNvPr id="1116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tLang="en-US"/>
          </a:p>
        </p:txBody>
      </p:sp>
    </p:spTree>
    <p:extLst>
      <p:ext uri="{BB962C8B-B14F-4D97-AF65-F5344CB8AC3E}">
        <p14:creationId xmlns:p14="http://schemas.microsoft.com/office/powerpoint/2010/main" val="13345996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Times New Roman" panose="02020603050405020304" pitchFamily="18" charset="0"/>
              </a:defRPr>
            </a:lvl1pPr>
            <a:lvl2pPr marL="742950" indent="-285750" defTabSz="931863" eaLnBrk="0" hangingPunct="0">
              <a:defRPr sz="2400">
                <a:solidFill>
                  <a:schemeClr val="tx1"/>
                </a:solidFill>
                <a:latin typeface="Times New Roman" panose="02020603050405020304" pitchFamily="18" charset="0"/>
              </a:defRPr>
            </a:lvl2pPr>
            <a:lvl3pPr marL="1143000" indent="-228600" defTabSz="931863" eaLnBrk="0" hangingPunct="0">
              <a:defRPr sz="2400">
                <a:solidFill>
                  <a:schemeClr val="tx1"/>
                </a:solidFill>
                <a:latin typeface="Times New Roman" panose="02020603050405020304" pitchFamily="18" charset="0"/>
              </a:defRPr>
            </a:lvl3pPr>
            <a:lvl4pPr marL="1600200" indent="-228600" defTabSz="931863" eaLnBrk="0" hangingPunct="0">
              <a:defRPr sz="2400">
                <a:solidFill>
                  <a:schemeClr val="tx1"/>
                </a:solidFill>
                <a:latin typeface="Times New Roman" panose="02020603050405020304" pitchFamily="18" charset="0"/>
              </a:defRPr>
            </a:lvl4pPr>
            <a:lvl5pPr marL="2057400" indent="-228600" defTabSz="931863" eaLnBrk="0" hangingPunct="0">
              <a:defRPr sz="2400">
                <a:solidFill>
                  <a:schemeClr val="tx1"/>
                </a:solidFill>
                <a:latin typeface="Times New Roman"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31863" eaLnBrk="1" fontAlgn="auto" latinLnBrk="0" hangingPunct="1">
              <a:lnSpc>
                <a:spcPct val="100000"/>
              </a:lnSpc>
              <a:spcBef>
                <a:spcPts val="0"/>
              </a:spcBef>
              <a:spcAft>
                <a:spcPts val="0"/>
              </a:spcAft>
              <a:buClrTx/>
              <a:buSzTx/>
              <a:buFontTx/>
              <a:buNone/>
              <a:tabLst/>
              <a:defRPr/>
            </a:pPr>
            <a:fld id="{57352C98-C7F6-47CE-890D-4985F4BFCD83}" type="slidenum">
              <a:rPr kumimoji="0" lang="en-US" altLang="en-US" sz="1200" b="0" i="0" u="none" strike="noStrike" kern="0" cap="none" spc="0" normalizeH="0" baseline="0" noProof="0" smtClean="0">
                <a:ln>
                  <a:noFill/>
                </a:ln>
                <a:solidFill>
                  <a:schemeClr val="tx1"/>
                </a:solidFill>
                <a:effectLst/>
                <a:uLnTx/>
                <a:uFillTx/>
                <a:latin typeface="Times New Roman" panose="02020603050405020304" pitchFamily="18" charset="0"/>
              </a:rPr>
              <a:pPr marL="0" marR="0" lvl="0" indent="0" defTabSz="931863" eaLnBrk="1" fontAlgn="auto" latinLnBrk="0" hangingPunct="1">
                <a:lnSpc>
                  <a:spcPct val="100000"/>
                </a:lnSpc>
                <a:spcBef>
                  <a:spcPts val="0"/>
                </a:spcBef>
                <a:spcAft>
                  <a:spcPts val="0"/>
                </a:spcAft>
                <a:buClrTx/>
                <a:buSzTx/>
                <a:buFontTx/>
                <a:buNone/>
                <a:tabLst/>
                <a:defRPr/>
              </a:pPr>
              <a:t>46</a:t>
            </a:fld>
            <a:endParaRPr kumimoji="0" lang="en-US" altLang="en-US" sz="12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112643" name="Rectangle 2"/>
          <p:cNvSpPr>
            <a:spLocks noGrp="1" noRot="1" noChangeAspect="1" noChangeArrowheads="1" noTextEdit="1"/>
          </p:cNvSpPr>
          <p:nvPr>
            <p:ph type="sldImg"/>
          </p:nvPr>
        </p:nvSpPr>
        <p:spPr>
          <a:solidFill>
            <a:srgbClr val="FFFFFF"/>
          </a:solidFill>
          <a:ln/>
        </p:spPr>
      </p:sp>
      <p:sp>
        <p:nvSpPr>
          <p:cNvPr id="112644"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altLang="en-US"/>
              <a:t>These other domains have to be assessed as well. But we are not emphasizing </a:t>
            </a:r>
          </a:p>
          <a:p>
            <a:pPr eaLnBrk="1" hangingPunct="1"/>
            <a:r>
              <a:rPr lang="en-US" altLang="en-US"/>
              <a:t>Them in  this presentation.</a:t>
            </a:r>
          </a:p>
          <a:p>
            <a:pPr eaLnBrk="1" hangingPunct="1"/>
            <a:r>
              <a:rPr lang="en-US" altLang="en-US"/>
              <a:t>Most sensitive question for nutrition is---- have you lost weight, how much and</a:t>
            </a:r>
          </a:p>
          <a:p>
            <a:pPr eaLnBrk="1" hangingPunct="1"/>
            <a:r>
              <a:rPr lang="en-US" altLang="en-US"/>
              <a:t>over what period of time. Diet history, height and weight</a:t>
            </a:r>
          </a:p>
          <a:p>
            <a:pPr eaLnBrk="1" hangingPunct="1"/>
            <a:r>
              <a:rPr lang="en-US" altLang="en-US"/>
              <a:t>ETOH screening --- as previously discussed </a:t>
            </a:r>
          </a:p>
          <a:p>
            <a:pPr eaLnBrk="1" hangingPunct="1"/>
            <a:r>
              <a:rPr lang="en-US" altLang="en-US"/>
              <a:t>Social--- living situation, caregiver stress, elder abuse screening if suspected,</a:t>
            </a:r>
          </a:p>
          <a:p>
            <a:pPr eaLnBrk="1" hangingPunct="1"/>
            <a:r>
              <a:rPr lang="en-US" altLang="en-US"/>
              <a:t>Family income,social support</a:t>
            </a:r>
          </a:p>
        </p:txBody>
      </p:sp>
    </p:spTree>
    <p:extLst>
      <p:ext uri="{BB962C8B-B14F-4D97-AF65-F5344CB8AC3E}">
        <p14:creationId xmlns:p14="http://schemas.microsoft.com/office/powerpoint/2010/main" val="472832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p>
        </p:txBody>
      </p:sp>
      <p:sp>
        <p:nvSpPr>
          <p:cNvPr id="716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Times New Roman" panose="02020603050405020304" pitchFamily="18" charset="0"/>
              </a:defRPr>
            </a:lvl1pPr>
            <a:lvl2pPr marL="742950" indent="-285750" defTabSz="931863" eaLnBrk="0" hangingPunct="0">
              <a:defRPr sz="2400">
                <a:solidFill>
                  <a:schemeClr val="tx1"/>
                </a:solidFill>
                <a:latin typeface="Times New Roman" panose="02020603050405020304" pitchFamily="18" charset="0"/>
              </a:defRPr>
            </a:lvl2pPr>
            <a:lvl3pPr marL="1143000" indent="-228600" defTabSz="931863" eaLnBrk="0" hangingPunct="0">
              <a:defRPr sz="2400">
                <a:solidFill>
                  <a:schemeClr val="tx1"/>
                </a:solidFill>
                <a:latin typeface="Times New Roman" panose="02020603050405020304" pitchFamily="18" charset="0"/>
              </a:defRPr>
            </a:lvl3pPr>
            <a:lvl4pPr marL="1600200" indent="-228600" defTabSz="931863" eaLnBrk="0" hangingPunct="0">
              <a:defRPr sz="2400">
                <a:solidFill>
                  <a:schemeClr val="tx1"/>
                </a:solidFill>
                <a:latin typeface="Times New Roman" panose="02020603050405020304" pitchFamily="18" charset="0"/>
              </a:defRPr>
            </a:lvl4pPr>
            <a:lvl5pPr marL="2057400" indent="-228600" defTabSz="931863" eaLnBrk="0" hangingPunct="0">
              <a:defRPr sz="2400">
                <a:solidFill>
                  <a:schemeClr val="tx1"/>
                </a:solidFill>
                <a:latin typeface="Times New Roman"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31863" eaLnBrk="1" fontAlgn="auto" latinLnBrk="0" hangingPunct="1">
              <a:lnSpc>
                <a:spcPct val="100000"/>
              </a:lnSpc>
              <a:spcBef>
                <a:spcPts val="0"/>
              </a:spcBef>
              <a:spcAft>
                <a:spcPts val="0"/>
              </a:spcAft>
              <a:buClrTx/>
              <a:buSzTx/>
              <a:buFontTx/>
              <a:buNone/>
              <a:tabLst/>
              <a:defRPr/>
            </a:pPr>
            <a:fld id="{BE61310B-B754-42D9-B974-69DED15ABF8F}" type="slidenum">
              <a:rPr kumimoji="0" lang="en-US" altLang="en-US" sz="1200" b="0" i="0" u="none" strike="noStrike" kern="0" cap="none" spc="0" normalizeH="0" baseline="0" noProof="0" smtClean="0">
                <a:ln>
                  <a:noFill/>
                </a:ln>
                <a:solidFill>
                  <a:schemeClr val="tx1"/>
                </a:solidFill>
                <a:effectLst/>
                <a:uLnTx/>
                <a:uFillTx/>
                <a:latin typeface="Times New Roman" panose="02020603050405020304" pitchFamily="18" charset="0"/>
              </a:rPr>
              <a:pPr marL="0" marR="0" lvl="0" indent="0" defTabSz="931863" eaLnBrk="1" fontAlgn="auto" latinLnBrk="0" hangingPunct="1">
                <a:lnSpc>
                  <a:spcPct val="100000"/>
                </a:lnSpc>
                <a:spcBef>
                  <a:spcPts val="0"/>
                </a:spcBef>
                <a:spcAft>
                  <a:spcPts val="0"/>
                </a:spcAft>
                <a:buClrTx/>
                <a:buSzTx/>
                <a:buFontTx/>
                <a:buNone/>
                <a:tabLst/>
                <a:defRPr/>
              </a:pPr>
              <a:t>10</a:t>
            </a:fld>
            <a:endParaRPr kumimoji="0" lang="en-US" altLang="en-US" sz="1200" b="0" i="0" u="none" strike="noStrike" kern="0" cap="none" spc="0" normalizeH="0" baseline="0" noProof="0">
              <a:ln>
                <a:noFill/>
              </a:ln>
              <a:solidFill>
                <a:schemeClr val="tx1"/>
              </a:solidFill>
              <a:effectLst/>
              <a:uLnTx/>
              <a:uFillTx/>
              <a:latin typeface="Times New Roman" panose="02020603050405020304" pitchFamily="18" charset="0"/>
            </a:endParaRPr>
          </a:p>
        </p:txBody>
      </p:sp>
    </p:spTree>
    <p:extLst>
      <p:ext uri="{BB962C8B-B14F-4D97-AF65-F5344CB8AC3E}">
        <p14:creationId xmlns:p14="http://schemas.microsoft.com/office/powerpoint/2010/main" val="1011732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Times New Roman" panose="02020603050405020304" pitchFamily="18" charset="0"/>
              </a:defRPr>
            </a:lvl1pPr>
            <a:lvl2pPr marL="742950" indent="-285750" defTabSz="931863" eaLnBrk="0" hangingPunct="0">
              <a:defRPr sz="2400">
                <a:solidFill>
                  <a:schemeClr val="tx1"/>
                </a:solidFill>
                <a:latin typeface="Times New Roman" panose="02020603050405020304" pitchFamily="18" charset="0"/>
              </a:defRPr>
            </a:lvl2pPr>
            <a:lvl3pPr marL="1143000" indent="-228600" defTabSz="931863" eaLnBrk="0" hangingPunct="0">
              <a:defRPr sz="2400">
                <a:solidFill>
                  <a:schemeClr val="tx1"/>
                </a:solidFill>
                <a:latin typeface="Times New Roman" panose="02020603050405020304" pitchFamily="18" charset="0"/>
              </a:defRPr>
            </a:lvl3pPr>
            <a:lvl4pPr marL="1600200" indent="-228600" defTabSz="931863" eaLnBrk="0" hangingPunct="0">
              <a:defRPr sz="2400">
                <a:solidFill>
                  <a:schemeClr val="tx1"/>
                </a:solidFill>
                <a:latin typeface="Times New Roman" panose="02020603050405020304" pitchFamily="18" charset="0"/>
              </a:defRPr>
            </a:lvl4pPr>
            <a:lvl5pPr marL="2057400" indent="-228600" defTabSz="931863" eaLnBrk="0" hangingPunct="0">
              <a:defRPr sz="2400">
                <a:solidFill>
                  <a:schemeClr val="tx1"/>
                </a:solidFill>
                <a:latin typeface="Times New Roman"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31863" eaLnBrk="1" fontAlgn="auto" latinLnBrk="0" hangingPunct="1">
              <a:lnSpc>
                <a:spcPct val="100000"/>
              </a:lnSpc>
              <a:spcBef>
                <a:spcPts val="0"/>
              </a:spcBef>
              <a:spcAft>
                <a:spcPts val="0"/>
              </a:spcAft>
              <a:buClrTx/>
              <a:buSzTx/>
              <a:buFontTx/>
              <a:buNone/>
              <a:tabLst/>
              <a:defRPr/>
            </a:pPr>
            <a:fld id="{0FA84A57-08F2-4F13-BED1-5D40B00A0DF6}" type="slidenum">
              <a:rPr kumimoji="0" lang="en-US" altLang="en-US" sz="1200" b="0" i="0" u="none" strike="noStrike" kern="0" cap="none" spc="0" normalizeH="0" baseline="0" noProof="0" smtClean="0">
                <a:ln>
                  <a:noFill/>
                </a:ln>
                <a:solidFill>
                  <a:schemeClr val="tx1"/>
                </a:solidFill>
                <a:effectLst/>
                <a:uLnTx/>
                <a:uFillTx/>
                <a:latin typeface="Times New Roman" panose="02020603050405020304" pitchFamily="18" charset="0"/>
              </a:rPr>
              <a:pPr marL="0" marR="0" lvl="0" indent="0" defTabSz="931863" eaLnBrk="1" fontAlgn="auto" latinLnBrk="0" hangingPunct="1">
                <a:lnSpc>
                  <a:spcPct val="100000"/>
                </a:lnSpc>
                <a:spcBef>
                  <a:spcPts val="0"/>
                </a:spcBef>
                <a:spcAft>
                  <a:spcPts val="0"/>
                </a:spcAft>
                <a:buClrTx/>
                <a:buSzTx/>
                <a:buFontTx/>
                <a:buNone/>
                <a:tabLst/>
                <a:defRPr/>
              </a:pPr>
              <a:t>47</a:t>
            </a:fld>
            <a:endParaRPr kumimoji="0" lang="en-US" altLang="en-US" sz="12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113667" name="Rectangle 2"/>
          <p:cNvSpPr>
            <a:spLocks noGrp="1" noRot="1" noChangeAspect="1" noChangeArrowheads="1" noTextEdit="1"/>
          </p:cNvSpPr>
          <p:nvPr>
            <p:ph type="sldImg"/>
          </p:nvPr>
        </p:nvSpPr>
        <p:spPr>
          <a:solidFill>
            <a:srgbClr val="FFFFFF"/>
          </a:solidFill>
          <a:ln/>
        </p:spPr>
      </p:sp>
      <p:sp>
        <p:nvSpPr>
          <p:cNvPr id="113668"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altLang="en-US"/>
              <a:t>Reason for eval---- who made the contact, stated reason for contact, where</a:t>
            </a:r>
          </a:p>
          <a:p>
            <a:pPr eaLnBrk="1" hangingPunct="1"/>
            <a:r>
              <a:rPr lang="en-US" altLang="en-US"/>
              <a:t>The patient has been seen previousl\y</a:t>
            </a:r>
          </a:p>
          <a:p>
            <a:pPr eaLnBrk="1" hangingPunct="1"/>
            <a:r>
              <a:rPr lang="en-US" altLang="en-US"/>
              <a:t>Medical h/o</a:t>
            </a:r>
          </a:p>
          <a:p>
            <a:pPr eaLnBrk="1" hangingPunct="1"/>
            <a:r>
              <a:rPr lang="en-US" altLang="en-US"/>
              <a:t>Functional status– ADLs and IADLS</a:t>
            </a:r>
          </a:p>
          <a:p>
            <a:pPr eaLnBrk="1" hangingPunct="1"/>
            <a:r>
              <a:rPr lang="en-US" altLang="en-US"/>
              <a:t>Social assessment– as discussed</a:t>
            </a:r>
          </a:p>
          <a:p>
            <a:pPr eaLnBrk="1" hangingPunct="1"/>
            <a:r>
              <a:rPr lang="en-US" altLang="en-US"/>
              <a:t>Current health status--- as discussed</a:t>
            </a:r>
          </a:p>
          <a:p>
            <a:pPr eaLnBrk="1" hangingPunct="1"/>
            <a:r>
              <a:rPr lang="en-US" altLang="en-US"/>
              <a:t>Current psych status– GDS, cognitive screen</a:t>
            </a:r>
          </a:p>
          <a:p>
            <a:pPr eaLnBrk="1" hangingPunct="1"/>
            <a:r>
              <a:rPr lang="en-US" altLang="en-US"/>
              <a:t>The rest as listed</a:t>
            </a:r>
          </a:p>
          <a:p>
            <a:pPr eaLnBrk="1" hangingPunct="1"/>
            <a:r>
              <a:rPr lang="en-US" altLang="en-US"/>
              <a:t>What geriatric assessment can offer----- comprehensive medical/social assess-</a:t>
            </a:r>
          </a:p>
          <a:p>
            <a:pPr eaLnBrk="1" hangingPunct="1"/>
            <a:r>
              <a:rPr lang="en-US" altLang="en-US"/>
              <a:t>Ments and dx eval., special guidance with memory loss, assessment of complic-</a:t>
            </a:r>
          </a:p>
          <a:p>
            <a:pPr eaLnBrk="1" hangingPunct="1"/>
            <a:r>
              <a:rPr lang="en-US" altLang="en-US"/>
              <a:t>Ations caused by multiple medications, help with problems of falling, social</a:t>
            </a:r>
          </a:p>
          <a:p>
            <a:pPr eaLnBrk="1" hangingPunct="1"/>
            <a:r>
              <a:rPr lang="en-US" altLang="en-US"/>
              <a:t>Work or nursing couseling, \guidance with longterm living arrangements</a:t>
            </a:r>
          </a:p>
        </p:txBody>
      </p:sp>
    </p:spTree>
    <p:extLst>
      <p:ext uri="{BB962C8B-B14F-4D97-AF65-F5344CB8AC3E}">
        <p14:creationId xmlns:p14="http://schemas.microsoft.com/office/powerpoint/2010/main" val="40509435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Times New Roman" panose="02020603050405020304" pitchFamily="18" charset="0"/>
              </a:defRPr>
            </a:lvl1pPr>
            <a:lvl2pPr marL="742950" indent="-285750" defTabSz="931863" eaLnBrk="0" hangingPunct="0">
              <a:defRPr sz="2400">
                <a:solidFill>
                  <a:schemeClr val="tx1"/>
                </a:solidFill>
                <a:latin typeface="Times New Roman" panose="02020603050405020304" pitchFamily="18" charset="0"/>
              </a:defRPr>
            </a:lvl2pPr>
            <a:lvl3pPr marL="1143000" indent="-228600" defTabSz="931863" eaLnBrk="0" hangingPunct="0">
              <a:defRPr sz="2400">
                <a:solidFill>
                  <a:schemeClr val="tx1"/>
                </a:solidFill>
                <a:latin typeface="Times New Roman" panose="02020603050405020304" pitchFamily="18" charset="0"/>
              </a:defRPr>
            </a:lvl3pPr>
            <a:lvl4pPr marL="1600200" indent="-228600" defTabSz="931863" eaLnBrk="0" hangingPunct="0">
              <a:defRPr sz="2400">
                <a:solidFill>
                  <a:schemeClr val="tx1"/>
                </a:solidFill>
                <a:latin typeface="Times New Roman" panose="02020603050405020304" pitchFamily="18" charset="0"/>
              </a:defRPr>
            </a:lvl4pPr>
            <a:lvl5pPr marL="2057400" indent="-228600" defTabSz="931863" eaLnBrk="0" hangingPunct="0">
              <a:defRPr sz="2400">
                <a:solidFill>
                  <a:schemeClr val="tx1"/>
                </a:solidFill>
                <a:latin typeface="Times New Roman"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31863" eaLnBrk="1" fontAlgn="auto" latinLnBrk="0" hangingPunct="1">
              <a:lnSpc>
                <a:spcPct val="100000"/>
              </a:lnSpc>
              <a:spcBef>
                <a:spcPts val="0"/>
              </a:spcBef>
              <a:spcAft>
                <a:spcPts val="0"/>
              </a:spcAft>
              <a:buClrTx/>
              <a:buSzTx/>
              <a:buFontTx/>
              <a:buNone/>
              <a:tabLst/>
              <a:defRPr/>
            </a:pPr>
            <a:fld id="{7DD4496A-629D-4539-994D-5A63B368EC7A}" type="slidenum">
              <a:rPr kumimoji="0" lang="en-US" altLang="en-US" sz="1200" b="0" i="0" u="none" strike="noStrike" kern="0" cap="none" spc="0" normalizeH="0" baseline="0" noProof="0" smtClean="0">
                <a:ln>
                  <a:noFill/>
                </a:ln>
                <a:solidFill>
                  <a:schemeClr val="tx1"/>
                </a:solidFill>
                <a:effectLst/>
                <a:uLnTx/>
                <a:uFillTx/>
                <a:latin typeface="Times New Roman" panose="02020603050405020304" pitchFamily="18" charset="0"/>
              </a:rPr>
              <a:pPr marL="0" marR="0" lvl="0" indent="0" defTabSz="931863" eaLnBrk="1" fontAlgn="auto" latinLnBrk="0" hangingPunct="1">
                <a:lnSpc>
                  <a:spcPct val="100000"/>
                </a:lnSpc>
                <a:spcBef>
                  <a:spcPts val="0"/>
                </a:spcBef>
                <a:spcAft>
                  <a:spcPts val="0"/>
                </a:spcAft>
                <a:buClrTx/>
                <a:buSzTx/>
                <a:buFontTx/>
                <a:buNone/>
                <a:tabLst/>
                <a:defRPr/>
              </a:pPr>
              <a:t>48</a:t>
            </a:fld>
            <a:endParaRPr kumimoji="0" lang="en-US" altLang="en-US" sz="12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114691" name="Rectangle 2"/>
          <p:cNvSpPr>
            <a:spLocks noGrp="1" noRot="1" noChangeAspect="1" noChangeArrowheads="1" noTextEdit="1"/>
          </p:cNvSpPr>
          <p:nvPr>
            <p:ph type="sldImg"/>
          </p:nvPr>
        </p:nvSpPr>
        <p:spPr>
          <a:solidFill>
            <a:srgbClr val="FFFFFF"/>
          </a:solidFill>
          <a:ln/>
        </p:spPr>
      </p:sp>
      <p:sp>
        <p:nvSpPr>
          <p:cNvPr id="11469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tLang="en-US"/>
          </a:p>
        </p:txBody>
      </p:sp>
    </p:spTree>
    <p:extLst>
      <p:ext uri="{BB962C8B-B14F-4D97-AF65-F5344CB8AC3E}">
        <p14:creationId xmlns:p14="http://schemas.microsoft.com/office/powerpoint/2010/main" val="37641866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Times New Roman" panose="02020603050405020304" pitchFamily="18" charset="0"/>
              </a:defRPr>
            </a:lvl1pPr>
            <a:lvl2pPr marL="742950" indent="-285750" defTabSz="931863" eaLnBrk="0" hangingPunct="0">
              <a:defRPr sz="2400">
                <a:solidFill>
                  <a:schemeClr val="tx1"/>
                </a:solidFill>
                <a:latin typeface="Times New Roman" panose="02020603050405020304" pitchFamily="18" charset="0"/>
              </a:defRPr>
            </a:lvl2pPr>
            <a:lvl3pPr marL="1143000" indent="-228600" defTabSz="931863" eaLnBrk="0" hangingPunct="0">
              <a:defRPr sz="2400">
                <a:solidFill>
                  <a:schemeClr val="tx1"/>
                </a:solidFill>
                <a:latin typeface="Times New Roman" panose="02020603050405020304" pitchFamily="18" charset="0"/>
              </a:defRPr>
            </a:lvl3pPr>
            <a:lvl4pPr marL="1600200" indent="-228600" defTabSz="931863" eaLnBrk="0" hangingPunct="0">
              <a:defRPr sz="2400">
                <a:solidFill>
                  <a:schemeClr val="tx1"/>
                </a:solidFill>
                <a:latin typeface="Times New Roman" panose="02020603050405020304" pitchFamily="18" charset="0"/>
              </a:defRPr>
            </a:lvl4pPr>
            <a:lvl5pPr marL="2057400" indent="-228600" defTabSz="931863" eaLnBrk="0" hangingPunct="0">
              <a:defRPr sz="2400">
                <a:solidFill>
                  <a:schemeClr val="tx1"/>
                </a:solidFill>
                <a:latin typeface="Times New Roman"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31863" eaLnBrk="1" fontAlgn="auto" latinLnBrk="0" hangingPunct="1">
              <a:lnSpc>
                <a:spcPct val="100000"/>
              </a:lnSpc>
              <a:spcBef>
                <a:spcPts val="0"/>
              </a:spcBef>
              <a:spcAft>
                <a:spcPts val="0"/>
              </a:spcAft>
              <a:buClrTx/>
              <a:buSzTx/>
              <a:buFontTx/>
              <a:buNone/>
              <a:tabLst/>
              <a:defRPr/>
            </a:pPr>
            <a:fld id="{DB8ACA38-6E66-4BB4-99D1-D6C8982DED86}" type="slidenum">
              <a:rPr kumimoji="0" lang="en-US" altLang="en-US" sz="1200" b="0" i="0" u="none" strike="noStrike" kern="0" cap="none" spc="0" normalizeH="0" baseline="0" noProof="0" smtClean="0">
                <a:ln>
                  <a:noFill/>
                </a:ln>
                <a:solidFill>
                  <a:schemeClr val="tx1"/>
                </a:solidFill>
                <a:effectLst/>
                <a:uLnTx/>
                <a:uFillTx/>
                <a:latin typeface="Times New Roman" panose="02020603050405020304" pitchFamily="18" charset="0"/>
              </a:rPr>
              <a:pPr marL="0" marR="0" lvl="0" indent="0" defTabSz="931863" eaLnBrk="1" fontAlgn="auto" latinLnBrk="0" hangingPunct="1">
                <a:lnSpc>
                  <a:spcPct val="100000"/>
                </a:lnSpc>
                <a:spcBef>
                  <a:spcPts val="0"/>
                </a:spcBef>
                <a:spcAft>
                  <a:spcPts val="0"/>
                </a:spcAft>
                <a:buClrTx/>
                <a:buSzTx/>
                <a:buFontTx/>
                <a:buNone/>
                <a:tabLst/>
                <a:defRPr/>
              </a:pPr>
              <a:t>49</a:t>
            </a:fld>
            <a:endParaRPr kumimoji="0" lang="en-US" altLang="en-US" sz="12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115715" name="Rectangle 2"/>
          <p:cNvSpPr>
            <a:spLocks noGrp="1" noRot="1" noChangeAspect="1" noChangeArrowheads="1" noTextEdit="1"/>
          </p:cNvSpPr>
          <p:nvPr>
            <p:ph type="sldImg"/>
          </p:nvPr>
        </p:nvSpPr>
        <p:spPr>
          <a:solidFill>
            <a:srgbClr val="FFFFFF"/>
          </a:solidFill>
          <a:ln/>
        </p:spPr>
      </p:sp>
      <p:sp>
        <p:nvSpPr>
          <p:cNvPr id="115716"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altLang="en-US"/>
              <a:t>Risk factors for need for continuing care--- older than 85 yrs, dementia, care-</a:t>
            </a:r>
          </a:p>
          <a:p>
            <a:pPr eaLnBrk="1" hangingPunct="1"/>
            <a:r>
              <a:rPr lang="en-US" altLang="en-US"/>
              <a:t>Giver burden, unmarried, living alone, prior need for home care or NH</a:t>
            </a:r>
          </a:p>
          <a:p>
            <a:pPr eaLnBrk="1" hangingPunct="1"/>
            <a:r>
              <a:rPr lang="en-US" altLang="en-US"/>
              <a:t>Placement, noncompliance, new or complex med regimen, terminal illness,</a:t>
            </a:r>
          </a:p>
          <a:p>
            <a:pPr eaLnBrk="1" hangingPunct="1"/>
            <a:r>
              <a:rPr lang="en-US" altLang="en-US"/>
              <a:t>Rehabilitative services needed, IV therapy, nutritional sopport, wounds or</a:t>
            </a:r>
          </a:p>
          <a:p>
            <a:pPr eaLnBrk="1" hangingPunct="1"/>
            <a:r>
              <a:rPr lang="en-US" altLang="en-US"/>
              <a:t>Pressure ulcers, bowel or bladder incontinence, dependence in ADL or </a:t>
            </a:r>
          </a:p>
          <a:p>
            <a:pPr eaLnBrk="1" hangingPunct="1"/>
            <a:r>
              <a:rPr lang="en-US" altLang="en-US"/>
              <a:t>Care for ventilators, feeding tubes</a:t>
            </a:r>
          </a:p>
          <a:p>
            <a:pPr eaLnBrk="1" hangingPunct="1"/>
            <a:endParaRPr lang="en-US" altLang="en-US"/>
          </a:p>
        </p:txBody>
      </p:sp>
    </p:spTree>
    <p:extLst>
      <p:ext uri="{BB962C8B-B14F-4D97-AF65-F5344CB8AC3E}">
        <p14:creationId xmlns:p14="http://schemas.microsoft.com/office/powerpoint/2010/main" val="12534854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p>
        </p:txBody>
      </p:sp>
      <p:sp>
        <p:nvSpPr>
          <p:cNvPr id="727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Times New Roman" panose="02020603050405020304" pitchFamily="18" charset="0"/>
              </a:defRPr>
            </a:lvl1pPr>
            <a:lvl2pPr marL="742950" indent="-285750" defTabSz="931863" eaLnBrk="0" hangingPunct="0">
              <a:defRPr sz="2400">
                <a:solidFill>
                  <a:schemeClr val="tx1"/>
                </a:solidFill>
                <a:latin typeface="Times New Roman" panose="02020603050405020304" pitchFamily="18" charset="0"/>
              </a:defRPr>
            </a:lvl2pPr>
            <a:lvl3pPr marL="1143000" indent="-228600" defTabSz="931863" eaLnBrk="0" hangingPunct="0">
              <a:defRPr sz="2400">
                <a:solidFill>
                  <a:schemeClr val="tx1"/>
                </a:solidFill>
                <a:latin typeface="Times New Roman" panose="02020603050405020304" pitchFamily="18" charset="0"/>
              </a:defRPr>
            </a:lvl3pPr>
            <a:lvl4pPr marL="1600200" indent="-228600" defTabSz="931863" eaLnBrk="0" hangingPunct="0">
              <a:defRPr sz="2400">
                <a:solidFill>
                  <a:schemeClr val="tx1"/>
                </a:solidFill>
                <a:latin typeface="Times New Roman" panose="02020603050405020304" pitchFamily="18" charset="0"/>
              </a:defRPr>
            </a:lvl4pPr>
            <a:lvl5pPr marL="2057400" indent="-228600" defTabSz="931863" eaLnBrk="0" hangingPunct="0">
              <a:defRPr sz="2400">
                <a:solidFill>
                  <a:schemeClr val="tx1"/>
                </a:solidFill>
                <a:latin typeface="Times New Roman"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31863" eaLnBrk="1" fontAlgn="auto" latinLnBrk="0" hangingPunct="1">
              <a:lnSpc>
                <a:spcPct val="100000"/>
              </a:lnSpc>
              <a:spcBef>
                <a:spcPts val="0"/>
              </a:spcBef>
              <a:spcAft>
                <a:spcPts val="0"/>
              </a:spcAft>
              <a:buClrTx/>
              <a:buSzTx/>
              <a:buFontTx/>
              <a:buNone/>
              <a:tabLst/>
              <a:defRPr/>
            </a:pPr>
            <a:fld id="{E054ACDB-8705-4078-9BCB-A3203AD732E3}" type="slidenum">
              <a:rPr kumimoji="0" lang="en-US" altLang="en-US" sz="1200" b="0" i="0" u="none" strike="noStrike" kern="0" cap="none" spc="0" normalizeH="0" baseline="0" noProof="0" smtClean="0">
                <a:ln>
                  <a:noFill/>
                </a:ln>
                <a:solidFill>
                  <a:schemeClr val="tx1"/>
                </a:solidFill>
                <a:effectLst/>
                <a:uLnTx/>
                <a:uFillTx/>
                <a:latin typeface="Times New Roman" panose="02020603050405020304" pitchFamily="18" charset="0"/>
              </a:rPr>
              <a:pPr marL="0" marR="0" lvl="0" indent="0" defTabSz="931863" eaLnBrk="1" fontAlgn="auto" latinLnBrk="0" hangingPunct="1">
                <a:lnSpc>
                  <a:spcPct val="100000"/>
                </a:lnSpc>
                <a:spcBef>
                  <a:spcPts val="0"/>
                </a:spcBef>
                <a:spcAft>
                  <a:spcPts val="0"/>
                </a:spcAft>
                <a:buClrTx/>
                <a:buSzTx/>
                <a:buFontTx/>
                <a:buNone/>
                <a:tabLst/>
                <a:defRPr/>
              </a:pPr>
              <a:t>11</a:t>
            </a:fld>
            <a:endParaRPr kumimoji="0" lang="en-US" altLang="en-US" sz="1200" b="0" i="0" u="none" strike="noStrike" kern="0" cap="none" spc="0" normalizeH="0" baseline="0" noProof="0">
              <a:ln>
                <a:noFill/>
              </a:ln>
              <a:solidFill>
                <a:schemeClr val="tx1"/>
              </a:solidFill>
              <a:effectLst/>
              <a:uLnTx/>
              <a:uFillTx/>
              <a:latin typeface="Times New Roman" panose="02020603050405020304" pitchFamily="18" charset="0"/>
            </a:endParaRPr>
          </a:p>
        </p:txBody>
      </p:sp>
    </p:spTree>
    <p:extLst>
      <p:ext uri="{BB962C8B-B14F-4D97-AF65-F5344CB8AC3E}">
        <p14:creationId xmlns:p14="http://schemas.microsoft.com/office/powerpoint/2010/main" val="29834846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Times New Roman" panose="02020603050405020304" pitchFamily="18" charset="0"/>
              </a:defRPr>
            </a:lvl1pPr>
            <a:lvl2pPr marL="742950" indent="-285750" defTabSz="931863" eaLnBrk="0" hangingPunct="0">
              <a:defRPr sz="2400">
                <a:solidFill>
                  <a:schemeClr val="tx1"/>
                </a:solidFill>
                <a:latin typeface="Times New Roman" panose="02020603050405020304" pitchFamily="18" charset="0"/>
              </a:defRPr>
            </a:lvl2pPr>
            <a:lvl3pPr marL="1143000" indent="-228600" defTabSz="931863" eaLnBrk="0" hangingPunct="0">
              <a:defRPr sz="2400">
                <a:solidFill>
                  <a:schemeClr val="tx1"/>
                </a:solidFill>
                <a:latin typeface="Times New Roman" panose="02020603050405020304" pitchFamily="18" charset="0"/>
              </a:defRPr>
            </a:lvl3pPr>
            <a:lvl4pPr marL="1600200" indent="-228600" defTabSz="931863" eaLnBrk="0" hangingPunct="0">
              <a:defRPr sz="2400">
                <a:solidFill>
                  <a:schemeClr val="tx1"/>
                </a:solidFill>
                <a:latin typeface="Times New Roman" panose="02020603050405020304" pitchFamily="18" charset="0"/>
              </a:defRPr>
            </a:lvl4pPr>
            <a:lvl5pPr marL="2057400" indent="-228600" defTabSz="931863" eaLnBrk="0" hangingPunct="0">
              <a:defRPr sz="2400">
                <a:solidFill>
                  <a:schemeClr val="tx1"/>
                </a:solidFill>
                <a:latin typeface="Times New Roman"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31863" eaLnBrk="1" fontAlgn="auto" latinLnBrk="0" hangingPunct="1">
              <a:lnSpc>
                <a:spcPct val="100000"/>
              </a:lnSpc>
              <a:spcBef>
                <a:spcPts val="0"/>
              </a:spcBef>
              <a:spcAft>
                <a:spcPts val="0"/>
              </a:spcAft>
              <a:buClrTx/>
              <a:buSzTx/>
              <a:buFontTx/>
              <a:buNone/>
              <a:tabLst/>
              <a:defRPr/>
            </a:pPr>
            <a:fld id="{52D10917-AE7A-417A-A3BF-62B1D6F5F4FC}" type="slidenum">
              <a:rPr kumimoji="0" lang="en-US" altLang="en-US" sz="1200" b="0" i="0" u="none" strike="noStrike" kern="0" cap="none" spc="0" normalizeH="0" baseline="0" noProof="0" smtClean="0">
                <a:ln>
                  <a:noFill/>
                </a:ln>
                <a:solidFill>
                  <a:schemeClr val="tx1"/>
                </a:solidFill>
                <a:effectLst/>
                <a:uLnTx/>
                <a:uFillTx/>
                <a:latin typeface="Times New Roman" panose="02020603050405020304" pitchFamily="18" charset="0"/>
              </a:rPr>
              <a:pPr marL="0" marR="0" lvl="0" indent="0" defTabSz="931863" eaLnBrk="1" fontAlgn="auto" latinLnBrk="0" hangingPunct="1">
                <a:lnSpc>
                  <a:spcPct val="100000"/>
                </a:lnSpc>
                <a:spcBef>
                  <a:spcPts val="0"/>
                </a:spcBef>
                <a:spcAft>
                  <a:spcPts val="0"/>
                </a:spcAft>
                <a:buClrTx/>
                <a:buSzTx/>
                <a:buFontTx/>
                <a:buNone/>
                <a:tabLst/>
                <a:defRPr/>
              </a:pPr>
              <a:t>22</a:t>
            </a:fld>
            <a:endParaRPr kumimoji="0" lang="en-US" altLang="en-US" sz="12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73731" name="Rectangle 2"/>
          <p:cNvSpPr>
            <a:spLocks noGrp="1" noRot="1" noChangeAspect="1" noChangeArrowheads="1" noTextEdit="1"/>
          </p:cNvSpPr>
          <p:nvPr>
            <p:ph type="sldImg"/>
          </p:nvPr>
        </p:nvSpPr>
        <p:spPr>
          <a:solidFill>
            <a:srgbClr val="FFFFFF"/>
          </a:solidFill>
          <a:ln/>
        </p:spPr>
      </p:sp>
      <p:sp>
        <p:nvSpPr>
          <p:cNvPr id="73732"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altLang="en-US"/>
              <a:t>Appropriate placement---------------</a:t>
            </a:r>
          </a:p>
          <a:p>
            <a:pPr eaLnBrk="1" hangingPunct="1"/>
            <a:r>
              <a:rPr lang="en-US" altLang="en-US"/>
              <a:t>1.gerirehab</a:t>
            </a:r>
          </a:p>
          <a:p>
            <a:pPr eaLnBrk="1" hangingPunct="1"/>
            <a:r>
              <a:rPr lang="en-US" altLang="en-US"/>
              <a:t>2.community +/- homecare </a:t>
            </a:r>
          </a:p>
          <a:p>
            <a:pPr eaLnBrk="1" hangingPunct="1"/>
            <a:r>
              <a:rPr lang="en-US" altLang="en-US"/>
              <a:t>3.institutional long term care</a:t>
            </a:r>
          </a:p>
          <a:p>
            <a:pPr eaLnBrk="1" hangingPunct="1"/>
            <a:r>
              <a:rPr lang="en-US" altLang="en-US"/>
              <a:t>4.assisted living+/- day programs</a:t>
            </a:r>
          </a:p>
          <a:p>
            <a:pPr eaLnBrk="1" hangingPunct="1"/>
            <a:endParaRPr lang="en-US" altLang="en-US"/>
          </a:p>
          <a:p>
            <a:pPr eaLnBrk="1" hangingPunct="1"/>
            <a:r>
              <a:rPr lang="en-US" altLang="en-US"/>
              <a:t>Disagreement with the too sick to benefit category specifically NH-- pts</a:t>
            </a:r>
          </a:p>
          <a:p>
            <a:pPr eaLnBrk="1" hangingPunct="1"/>
            <a:r>
              <a:rPr lang="en-US" altLang="en-US"/>
              <a:t>at NH also receive assessments especially in gerirehab.</a:t>
            </a:r>
          </a:p>
          <a:p>
            <a:pPr eaLnBrk="1" hangingPunct="1"/>
            <a:endParaRPr lang="en-US" altLang="en-US"/>
          </a:p>
        </p:txBody>
      </p:sp>
    </p:spTree>
    <p:extLst>
      <p:ext uri="{BB962C8B-B14F-4D97-AF65-F5344CB8AC3E}">
        <p14:creationId xmlns:p14="http://schemas.microsoft.com/office/powerpoint/2010/main" val="16735709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Times New Roman" panose="02020603050405020304" pitchFamily="18" charset="0"/>
              </a:defRPr>
            </a:lvl1pPr>
            <a:lvl2pPr marL="742950" indent="-285750" defTabSz="931863" eaLnBrk="0" hangingPunct="0">
              <a:defRPr sz="2400">
                <a:solidFill>
                  <a:schemeClr val="tx1"/>
                </a:solidFill>
                <a:latin typeface="Times New Roman" panose="02020603050405020304" pitchFamily="18" charset="0"/>
              </a:defRPr>
            </a:lvl2pPr>
            <a:lvl3pPr marL="1143000" indent="-228600" defTabSz="931863" eaLnBrk="0" hangingPunct="0">
              <a:defRPr sz="2400">
                <a:solidFill>
                  <a:schemeClr val="tx1"/>
                </a:solidFill>
                <a:latin typeface="Times New Roman" panose="02020603050405020304" pitchFamily="18" charset="0"/>
              </a:defRPr>
            </a:lvl3pPr>
            <a:lvl4pPr marL="1600200" indent="-228600" defTabSz="931863" eaLnBrk="0" hangingPunct="0">
              <a:defRPr sz="2400">
                <a:solidFill>
                  <a:schemeClr val="tx1"/>
                </a:solidFill>
                <a:latin typeface="Times New Roman" panose="02020603050405020304" pitchFamily="18" charset="0"/>
              </a:defRPr>
            </a:lvl4pPr>
            <a:lvl5pPr marL="2057400" indent="-228600" defTabSz="931863" eaLnBrk="0" hangingPunct="0">
              <a:defRPr sz="2400">
                <a:solidFill>
                  <a:schemeClr val="tx1"/>
                </a:solidFill>
                <a:latin typeface="Times New Roman"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31863" eaLnBrk="1" fontAlgn="auto" latinLnBrk="0" hangingPunct="1">
              <a:lnSpc>
                <a:spcPct val="100000"/>
              </a:lnSpc>
              <a:spcBef>
                <a:spcPts val="0"/>
              </a:spcBef>
              <a:spcAft>
                <a:spcPts val="0"/>
              </a:spcAft>
              <a:buClrTx/>
              <a:buSzTx/>
              <a:buFontTx/>
              <a:buNone/>
              <a:tabLst/>
              <a:defRPr/>
            </a:pPr>
            <a:fld id="{AC4F9288-2B84-45FB-B33F-8F7779CCEAC7}" type="slidenum">
              <a:rPr kumimoji="0" lang="en-US" altLang="en-US" sz="1200" b="0" i="0" u="none" strike="noStrike" kern="0" cap="none" spc="0" normalizeH="0" baseline="0" noProof="0" smtClean="0">
                <a:ln>
                  <a:noFill/>
                </a:ln>
                <a:solidFill>
                  <a:schemeClr val="tx1"/>
                </a:solidFill>
                <a:effectLst/>
                <a:uLnTx/>
                <a:uFillTx/>
                <a:latin typeface="Times New Roman" panose="02020603050405020304" pitchFamily="18" charset="0"/>
              </a:rPr>
              <a:pPr marL="0" marR="0" lvl="0" indent="0" defTabSz="931863" eaLnBrk="1" fontAlgn="auto" latinLnBrk="0" hangingPunct="1">
                <a:lnSpc>
                  <a:spcPct val="100000"/>
                </a:lnSpc>
                <a:spcBef>
                  <a:spcPts val="0"/>
                </a:spcBef>
                <a:spcAft>
                  <a:spcPts val="0"/>
                </a:spcAft>
                <a:buClrTx/>
                <a:buSzTx/>
                <a:buFontTx/>
                <a:buNone/>
                <a:tabLst/>
                <a:defRPr/>
              </a:pPr>
              <a:t>23</a:t>
            </a:fld>
            <a:endParaRPr kumimoji="0" lang="en-US" altLang="en-US" sz="12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74755" name="Rectangle 2"/>
          <p:cNvSpPr>
            <a:spLocks noGrp="1" noRot="1" noChangeAspect="1" noChangeArrowheads="1" noTextEdit="1"/>
          </p:cNvSpPr>
          <p:nvPr>
            <p:ph type="sldImg"/>
          </p:nvPr>
        </p:nvSpPr>
        <p:spPr>
          <a:solidFill>
            <a:srgbClr val="FFFFFF"/>
          </a:solidFill>
          <a:ln/>
        </p:spPr>
      </p:sp>
      <p:sp>
        <p:nvSpPr>
          <p:cNvPr id="7475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tLang="en-US"/>
          </a:p>
        </p:txBody>
      </p:sp>
    </p:spTree>
    <p:extLst>
      <p:ext uri="{BB962C8B-B14F-4D97-AF65-F5344CB8AC3E}">
        <p14:creationId xmlns:p14="http://schemas.microsoft.com/office/powerpoint/2010/main" val="36215239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Times New Roman" panose="02020603050405020304" pitchFamily="18" charset="0"/>
              </a:defRPr>
            </a:lvl1pPr>
            <a:lvl2pPr marL="742950" indent="-285750" defTabSz="931863" eaLnBrk="0" hangingPunct="0">
              <a:defRPr sz="2400">
                <a:solidFill>
                  <a:schemeClr val="tx1"/>
                </a:solidFill>
                <a:latin typeface="Times New Roman" panose="02020603050405020304" pitchFamily="18" charset="0"/>
              </a:defRPr>
            </a:lvl2pPr>
            <a:lvl3pPr marL="1143000" indent="-228600" defTabSz="931863" eaLnBrk="0" hangingPunct="0">
              <a:defRPr sz="2400">
                <a:solidFill>
                  <a:schemeClr val="tx1"/>
                </a:solidFill>
                <a:latin typeface="Times New Roman" panose="02020603050405020304" pitchFamily="18" charset="0"/>
              </a:defRPr>
            </a:lvl3pPr>
            <a:lvl4pPr marL="1600200" indent="-228600" defTabSz="931863" eaLnBrk="0" hangingPunct="0">
              <a:defRPr sz="2400">
                <a:solidFill>
                  <a:schemeClr val="tx1"/>
                </a:solidFill>
                <a:latin typeface="Times New Roman" panose="02020603050405020304" pitchFamily="18" charset="0"/>
              </a:defRPr>
            </a:lvl4pPr>
            <a:lvl5pPr marL="2057400" indent="-228600" defTabSz="931863" eaLnBrk="0" hangingPunct="0">
              <a:defRPr sz="2400">
                <a:solidFill>
                  <a:schemeClr val="tx1"/>
                </a:solidFill>
                <a:latin typeface="Times New Roman"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31863" eaLnBrk="1" fontAlgn="auto" latinLnBrk="0" hangingPunct="1">
              <a:lnSpc>
                <a:spcPct val="100000"/>
              </a:lnSpc>
              <a:spcBef>
                <a:spcPts val="0"/>
              </a:spcBef>
              <a:spcAft>
                <a:spcPts val="0"/>
              </a:spcAft>
              <a:buClrTx/>
              <a:buSzTx/>
              <a:buFontTx/>
              <a:buNone/>
              <a:tabLst/>
              <a:defRPr/>
            </a:pPr>
            <a:fld id="{598FD3D8-A3BB-4995-99EF-7F88AB422AC4}" type="slidenum">
              <a:rPr kumimoji="0" lang="en-US" altLang="en-US" sz="1200" b="0" i="0" u="none" strike="noStrike" kern="0" cap="none" spc="0" normalizeH="0" baseline="0" noProof="0" smtClean="0">
                <a:ln>
                  <a:noFill/>
                </a:ln>
                <a:solidFill>
                  <a:schemeClr val="tx1"/>
                </a:solidFill>
                <a:effectLst/>
                <a:uLnTx/>
                <a:uFillTx/>
                <a:latin typeface="Times New Roman" panose="02020603050405020304" pitchFamily="18" charset="0"/>
              </a:rPr>
              <a:pPr marL="0" marR="0" lvl="0" indent="0" defTabSz="931863" eaLnBrk="1" fontAlgn="auto" latinLnBrk="0" hangingPunct="1">
                <a:lnSpc>
                  <a:spcPct val="100000"/>
                </a:lnSpc>
                <a:spcBef>
                  <a:spcPts val="0"/>
                </a:spcBef>
                <a:spcAft>
                  <a:spcPts val="0"/>
                </a:spcAft>
                <a:buClrTx/>
                <a:buSzTx/>
                <a:buFontTx/>
                <a:buNone/>
                <a:tabLst/>
                <a:defRPr/>
              </a:pPr>
              <a:t>24</a:t>
            </a:fld>
            <a:endParaRPr kumimoji="0" lang="en-US" altLang="en-US" sz="12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76803" name="Rectangle 2"/>
          <p:cNvSpPr>
            <a:spLocks noGrp="1" noRot="1" noChangeAspect="1" noChangeArrowheads="1" noTextEdit="1"/>
          </p:cNvSpPr>
          <p:nvPr>
            <p:ph type="sldImg"/>
          </p:nvPr>
        </p:nvSpPr>
        <p:spPr>
          <a:solidFill>
            <a:srgbClr val="FFFFFF"/>
          </a:solidFill>
          <a:ln/>
        </p:spPr>
      </p:sp>
      <p:sp>
        <p:nvSpPr>
          <p:cNvPr id="7680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tLang="en-US"/>
          </a:p>
        </p:txBody>
      </p:sp>
    </p:spTree>
    <p:extLst>
      <p:ext uri="{BB962C8B-B14F-4D97-AF65-F5344CB8AC3E}">
        <p14:creationId xmlns:p14="http://schemas.microsoft.com/office/powerpoint/2010/main" val="30531640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p>
        </p:txBody>
      </p:sp>
      <p:sp>
        <p:nvSpPr>
          <p:cNvPr id="757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Times New Roman" panose="02020603050405020304" pitchFamily="18" charset="0"/>
              </a:defRPr>
            </a:lvl1pPr>
            <a:lvl2pPr marL="742950" indent="-285750" defTabSz="931863" eaLnBrk="0" hangingPunct="0">
              <a:defRPr sz="2400">
                <a:solidFill>
                  <a:schemeClr val="tx1"/>
                </a:solidFill>
                <a:latin typeface="Times New Roman" panose="02020603050405020304" pitchFamily="18" charset="0"/>
              </a:defRPr>
            </a:lvl2pPr>
            <a:lvl3pPr marL="1143000" indent="-228600" defTabSz="931863" eaLnBrk="0" hangingPunct="0">
              <a:defRPr sz="2400">
                <a:solidFill>
                  <a:schemeClr val="tx1"/>
                </a:solidFill>
                <a:latin typeface="Times New Roman" panose="02020603050405020304" pitchFamily="18" charset="0"/>
              </a:defRPr>
            </a:lvl3pPr>
            <a:lvl4pPr marL="1600200" indent="-228600" defTabSz="931863" eaLnBrk="0" hangingPunct="0">
              <a:defRPr sz="2400">
                <a:solidFill>
                  <a:schemeClr val="tx1"/>
                </a:solidFill>
                <a:latin typeface="Times New Roman" panose="02020603050405020304" pitchFamily="18" charset="0"/>
              </a:defRPr>
            </a:lvl4pPr>
            <a:lvl5pPr marL="2057400" indent="-228600" defTabSz="931863" eaLnBrk="0" hangingPunct="0">
              <a:defRPr sz="2400">
                <a:solidFill>
                  <a:schemeClr val="tx1"/>
                </a:solidFill>
                <a:latin typeface="Times New Roman"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31863" eaLnBrk="1" fontAlgn="auto" latinLnBrk="0" hangingPunct="1">
              <a:lnSpc>
                <a:spcPct val="100000"/>
              </a:lnSpc>
              <a:spcBef>
                <a:spcPts val="0"/>
              </a:spcBef>
              <a:spcAft>
                <a:spcPts val="0"/>
              </a:spcAft>
              <a:buClrTx/>
              <a:buSzTx/>
              <a:buFontTx/>
              <a:buNone/>
              <a:tabLst/>
              <a:defRPr/>
            </a:pPr>
            <a:fld id="{E1382822-C829-4696-BB9D-33A66FEC7DB2}" type="slidenum">
              <a:rPr kumimoji="0" lang="en-US" altLang="en-US" sz="1200" b="0" i="0" u="none" strike="noStrike" kern="0" cap="none" spc="0" normalizeH="0" baseline="0" noProof="0" smtClean="0">
                <a:ln>
                  <a:noFill/>
                </a:ln>
                <a:solidFill>
                  <a:schemeClr val="tx1"/>
                </a:solidFill>
                <a:effectLst/>
                <a:uLnTx/>
                <a:uFillTx/>
                <a:latin typeface="Times New Roman" panose="02020603050405020304" pitchFamily="18" charset="0"/>
              </a:rPr>
              <a:pPr marL="0" marR="0" lvl="0" indent="0" defTabSz="931863" eaLnBrk="1" fontAlgn="auto" latinLnBrk="0" hangingPunct="1">
                <a:lnSpc>
                  <a:spcPct val="100000"/>
                </a:lnSpc>
                <a:spcBef>
                  <a:spcPts val="0"/>
                </a:spcBef>
                <a:spcAft>
                  <a:spcPts val="0"/>
                </a:spcAft>
                <a:buClrTx/>
                <a:buSzTx/>
                <a:buFontTx/>
                <a:buNone/>
                <a:tabLst/>
                <a:defRPr/>
              </a:pPr>
              <a:t>25</a:t>
            </a:fld>
            <a:endParaRPr kumimoji="0" lang="en-US" altLang="en-US" sz="1200" b="0" i="0" u="none" strike="noStrike" kern="0" cap="none" spc="0" normalizeH="0" baseline="0" noProof="0">
              <a:ln>
                <a:noFill/>
              </a:ln>
              <a:solidFill>
                <a:schemeClr val="tx1"/>
              </a:solidFill>
              <a:effectLst/>
              <a:uLnTx/>
              <a:uFillTx/>
              <a:latin typeface="Times New Roman" panose="02020603050405020304" pitchFamily="18" charset="0"/>
            </a:endParaRPr>
          </a:p>
        </p:txBody>
      </p:sp>
    </p:spTree>
    <p:extLst>
      <p:ext uri="{BB962C8B-B14F-4D97-AF65-F5344CB8AC3E}">
        <p14:creationId xmlns:p14="http://schemas.microsoft.com/office/powerpoint/2010/main" val="33264748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Times New Roman" panose="02020603050405020304" pitchFamily="18" charset="0"/>
              </a:defRPr>
            </a:lvl1pPr>
            <a:lvl2pPr marL="742950" indent="-285750" defTabSz="931863" eaLnBrk="0" hangingPunct="0">
              <a:defRPr sz="2400">
                <a:solidFill>
                  <a:schemeClr val="tx1"/>
                </a:solidFill>
                <a:latin typeface="Times New Roman" panose="02020603050405020304" pitchFamily="18" charset="0"/>
              </a:defRPr>
            </a:lvl2pPr>
            <a:lvl3pPr marL="1143000" indent="-228600" defTabSz="931863" eaLnBrk="0" hangingPunct="0">
              <a:defRPr sz="2400">
                <a:solidFill>
                  <a:schemeClr val="tx1"/>
                </a:solidFill>
                <a:latin typeface="Times New Roman" panose="02020603050405020304" pitchFamily="18" charset="0"/>
              </a:defRPr>
            </a:lvl3pPr>
            <a:lvl4pPr marL="1600200" indent="-228600" defTabSz="931863" eaLnBrk="0" hangingPunct="0">
              <a:defRPr sz="2400">
                <a:solidFill>
                  <a:schemeClr val="tx1"/>
                </a:solidFill>
                <a:latin typeface="Times New Roman" panose="02020603050405020304" pitchFamily="18" charset="0"/>
              </a:defRPr>
            </a:lvl4pPr>
            <a:lvl5pPr marL="2057400" indent="-228600" defTabSz="931863" eaLnBrk="0" hangingPunct="0">
              <a:defRPr sz="2400">
                <a:solidFill>
                  <a:schemeClr val="tx1"/>
                </a:solidFill>
                <a:latin typeface="Times New Roman"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31863" eaLnBrk="1" fontAlgn="auto" latinLnBrk="0" hangingPunct="1">
              <a:lnSpc>
                <a:spcPct val="100000"/>
              </a:lnSpc>
              <a:spcBef>
                <a:spcPts val="0"/>
              </a:spcBef>
              <a:spcAft>
                <a:spcPts val="0"/>
              </a:spcAft>
              <a:buClrTx/>
              <a:buSzTx/>
              <a:buFontTx/>
              <a:buNone/>
              <a:tabLst/>
              <a:defRPr/>
            </a:pPr>
            <a:fld id="{C673B98B-F510-4263-AB09-08EC4378FBE5}" type="slidenum">
              <a:rPr kumimoji="0" lang="en-US" altLang="en-US" sz="1200" b="0" i="0" u="none" strike="noStrike" kern="0" cap="none" spc="0" normalizeH="0" baseline="0" noProof="0" smtClean="0">
                <a:ln>
                  <a:noFill/>
                </a:ln>
                <a:solidFill>
                  <a:schemeClr val="tx1"/>
                </a:solidFill>
                <a:effectLst/>
                <a:uLnTx/>
                <a:uFillTx/>
                <a:latin typeface="Times New Roman" panose="02020603050405020304" pitchFamily="18" charset="0"/>
              </a:rPr>
              <a:pPr marL="0" marR="0" lvl="0" indent="0" defTabSz="931863" eaLnBrk="1" fontAlgn="auto" latinLnBrk="0" hangingPunct="1">
                <a:lnSpc>
                  <a:spcPct val="100000"/>
                </a:lnSpc>
                <a:spcBef>
                  <a:spcPts val="0"/>
                </a:spcBef>
                <a:spcAft>
                  <a:spcPts val="0"/>
                </a:spcAft>
                <a:buClrTx/>
                <a:buSzTx/>
                <a:buFontTx/>
                <a:buNone/>
                <a:tabLst/>
                <a:defRPr/>
              </a:pPr>
              <a:t>29</a:t>
            </a:fld>
            <a:endParaRPr kumimoji="0" lang="en-US" altLang="en-US" sz="12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89091" name="Rectangle 2"/>
          <p:cNvSpPr>
            <a:spLocks noGrp="1" noRot="1" noChangeAspect="1" noChangeArrowheads="1" noTextEdit="1"/>
          </p:cNvSpPr>
          <p:nvPr>
            <p:ph type="sldImg"/>
          </p:nvPr>
        </p:nvSpPr>
        <p:spPr>
          <a:solidFill>
            <a:srgbClr val="FFFFFF"/>
          </a:solidFill>
          <a:ln/>
        </p:spPr>
      </p:sp>
      <p:sp>
        <p:nvSpPr>
          <p:cNvPr id="89092"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altLang="en-US"/>
              <a:t>One measure of independence is the capacity to perform functional tasks </a:t>
            </a:r>
          </a:p>
          <a:p>
            <a:pPr eaLnBrk="1" hangingPunct="1"/>
            <a:r>
              <a:rPr lang="en-US" altLang="en-US"/>
              <a:t>Necessary for daily living.</a:t>
            </a:r>
          </a:p>
          <a:p>
            <a:pPr eaLnBrk="1" hangingPunct="1"/>
            <a:r>
              <a:rPr lang="en-US" altLang="en-US"/>
              <a:t>Katz’s ADL’s----developed in the 1960’s. Measuring six functions,each noted </a:t>
            </a:r>
          </a:p>
          <a:p>
            <a:pPr eaLnBrk="1" hangingPunct="1"/>
            <a:r>
              <a:rPr lang="en-US" altLang="en-US"/>
              <a:t>either as independent or dependent</a:t>
            </a:r>
          </a:p>
          <a:p>
            <a:pPr eaLnBrk="1" hangingPunct="1"/>
            <a:r>
              <a:rPr lang="en-US" altLang="en-US"/>
              <a:t>Initially used by a professional (nurse in an inpt setting) based on observations</a:t>
            </a:r>
          </a:p>
          <a:p>
            <a:pPr eaLnBrk="1" hangingPunct="1"/>
            <a:r>
              <a:rPr lang="en-US" altLang="en-US"/>
              <a:t>over a week </a:t>
            </a:r>
          </a:p>
          <a:p>
            <a:pPr eaLnBrk="1" hangingPunct="1"/>
            <a:r>
              <a:rPr lang="en-US" altLang="en-US"/>
              <a:t>Since then, many modifications</a:t>
            </a:r>
          </a:p>
          <a:p>
            <a:pPr eaLnBrk="1" hangingPunct="1"/>
            <a:r>
              <a:rPr lang="en-US" altLang="en-US"/>
              <a:t>Mnemonic---- “DEATH” --- a way to help you remember the activities</a:t>
            </a:r>
          </a:p>
          <a:p>
            <a:pPr eaLnBrk="1" hangingPunct="1"/>
            <a:r>
              <a:rPr lang="en-US" altLang="en-US"/>
              <a:t>Evaluated--- D= dressing, E=eating, A=ambulating, T= toileting, H=hygiene</a:t>
            </a:r>
          </a:p>
          <a:p>
            <a:pPr eaLnBrk="1" hangingPunct="1"/>
            <a:endParaRPr lang="en-US" altLang="en-US"/>
          </a:p>
        </p:txBody>
      </p:sp>
    </p:spTree>
    <p:extLst>
      <p:ext uri="{BB962C8B-B14F-4D97-AF65-F5344CB8AC3E}">
        <p14:creationId xmlns:p14="http://schemas.microsoft.com/office/powerpoint/2010/main" val="42159398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Times New Roman" panose="02020603050405020304" pitchFamily="18" charset="0"/>
              </a:defRPr>
            </a:lvl1pPr>
            <a:lvl2pPr marL="742950" indent="-285750" defTabSz="931863" eaLnBrk="0" hangingPunct="0">
              <a:defRPr sz="2400">
                <a:solidFill>
                  <a:schemeClr val="tx1"/>
                </a:solidFill>
                <a:latin typeface="Times New Roman" panose="02020603050405020304" pitchFamily="18" charset="0"/>
              </a:defRPr>
            </a:lvl2pPr>
            <a:lvl3pPr marL="1143000" indent="-228600" defTabSz="931863" eaLnBrk="0" hangingPunct="0">
              <a:defRPr sz="2400">
                <a:solidFill>
                  <a:schemeClr val="tx1"/>
                </a:solidFill>
                <a:latin typeface="Times New Roman" panose="02020603050405020304" pitchFamily="18" charset="0"/>
              </a:defRPr>
            </a:lvl3pPr>
            <a:lvl4pPr marL="1600200" indent="-228600" defTabSz="931863" eaLnBrk="0" hangingPunct="0">
              <a:defRPr sz="2400">
                <a:solidFill>
                  <a:schemeClr val="tx1"/>
                </a:solidFill>
                <a:latin typeface="Times New Roman" panose="02020603050405020304" pitchFamily="18" charset="0"/>
              </a:defRPr>
            </a:lvl4pPr>
            <a:lvl5pPr marL="2057400" indent="-228600" defTabSz="931863" eaLnBrk="0" hangingPunct="0">
              <a:defRPr sz="2400">
                <a:solidFill>
                  <a:schemeClr val="tx1"/>
                </a:solidFill>
                <a:latin typeface="Times New Roman"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31863" eaLnBrk="1" fontAlgn="auto" latinLnBrk="0" hangingPunct="1">
              <a:lnSpc>
                <a:spcPct val="100000"/>
              </a:lnSpc>
              <a:spcBef>
                <a:spcPts val="0"/>
              </a:spcBef>
              <a:spcAft>
                <a:spcPts val="0"/>
              </a:spcAft>
              <a:buClrTx/>
              <a:buSzTx/>
              <a:buFontTx/>
              <a:buNone/>
              <a:tabLst/>
              <a:defRPr/>
            </a:pPr>
            <a:fld id="{421E3A0D-114A-47B5-9BA8-9BE644668DC3}" type="slidenum">
              <a:rPr kumimoji="0" lang="en-US" altLang="en-US" sz="1200" b="0" i="0" u="none" strike="noStrike" kern="0" cap="none" spc="0" normalizeH="0" baseline="0" noProof="0" smtClean="0">
                <a:ln>
                  <a:noFill/>
                </a:ln>
                <a:solidFill>
                  <a:schemeClr val="tx1"/>
                </a:solidFill>
                <a:effectLst/>
                <a:uLnTx/>
                <a:uFillTx/>
                <a:latin typeface="Times New Roman" panose="02020603050405020304" pitchFamily="18" charset="0"/>
              </a:rPr>
              <a:pPr marL="0" marR="0" lvl="0" indent="0" defTabSz="931863" eaLnBrk="1" fontAlgn="auto" latinLnBrk="0" hangingPunct="1">
                <a:lnSpc>
                  <a:spcPct val="100000"/>
                </a:lnSpc>
                <a:spcBef>
                  <a:spcPts val="0"/>
                </a:spcBef>
                <a:spcAft>
                  <a:spcPts val="0"/>
                </a:spcAft>
                <a:buClrTx/>
                <a:buSzTx/>
                <a:buFontTx/>
                <a:buNone/>
                <a:tabLst/>
                <a:defRPr/>
              </a:pPr>
              <a:t>31</a:t>
            </a:fld>
            <a:endParaRPr kumimoji="0" lang="en-US" altLang="en-US" sz="12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90115" name="Rectangle 2"/>
          <p:cNvSpPr>
            <a:spLocks noGrp="1" noRot="1" noChangeAspect="1" noChangeArrowheads="1" noTextEdit="1"/>
          </p:cNvSpPr>
          <p:nvPr>
            <p:ph type="sldImg"/>
          </p:nvPr>
        </p:nvSpPr>
        <p:spPr>
          <a:solidFill>
            <a:srgbClr val="FFFFFF"/>
          </a:solidFill>
          <a:ln/>
        </p:spPr>
      </p:sp>
      <p:sp>
        <p:nvSpPr>
          <p:cNvPr id="90116" name="Rectangle 3"/>
          <p:cNvSpPr>
            <a:spLocks noGrp="1" noChangeArrowheads="1"/>
          </p:cNvSpPr>
          <p:nvPr>
            <p:ph type="body" idx="1"/>
          </p:nvPr>
        </p:nvSpPr>
        <p:spPr>
          <a:solidFill>
            <a:srgbClr val="FFFFFF"/>
          </a:solidFill>
          <a:ln>
            <a:solidFill>
              <a:srgbClr val="000000"/>
            </a:solidFill>
          </a:ln>
        </p:spPr>
        <p:txBody>
          <a:bodyPr/>
          <a:lstStyle/>
          <a:p>
            <a:pPr marL="228600" indent="-228600" eaLnBrk="1" hangingPunct="1"/>
            <a:r>
              <a:rPr lang="en-US" altLang="en-US"/>
              <a:t>Labor saving equipment may change laundry from an impossiblity to a </a:t>
            </a:r>
          </a:p>
          <a:p>
            <a:pPr marL="228600" indent="-228600" eaLnBrk="1" hangingPunct="1"/>
            <a:r>
              <a:rPr lang="en-US" altLang="en-US"/>
              <a:t>manageable task</a:t>
            </a:r>
          </a:p>
          <a:p>
            <a:pPr marL="228600" indent="-228600" eaLnBrk="1" hangingPunct="1"/>
            <a:r>
              <a:rPr lang="en-US" altLang="en-US"/>
              <a:t>Some men who can not prepare meals may simply not know how to cook</a:t>
            </a:r>
          </a:p>
          <a:p>
            <a:pPr marL="228600" indent="-228600" eaLnBrk="1" hangingPunct="1"/>
            <a:r>
              <a:rPr lang="en-US" altLang="en-US"/>
              <a:t>Instrumental (community interactions)--- mnemonic “SHAFT”</a:t>
            </a:r>
          </a:p>
          <a:p>
            <a:pPr marL="228600" indent="-228600" eaLnBrk="1" hangingPunct="1">
              <a:buFontTx/>
              <a:buAutoNum type="arabicPeriod"/>
            </a:pPr>
            <a:r>
              <a:rPr lang="en-US" altLang="en-US"/>
              <a:t>S=shopping, 2.H=housework, 3. A=Accounting, 4. F=food preparation and</a:t>
            </a:r>
          </a:p>
          <a:p>
            <a:pPr marL="228600" indent="-228600" eaLnBrk="1" hangingPunct="1"/>
            <a:r>
              <a:rPr lang="en-US" altLang="en-US"/>
              <a:t>5. T=transportation</a:t>
            </a:r>
          </a:p>
        </p:txBody>
      </p:sp>
    </p:spTree>
    <p:extLst>
      <p:ext uri="{BB962C8B-B14F-4D97-AF65-F5344CB8AC3E}">
        <p14:creationId xmlns:p14="http://schemas.microsoft.com/office/powerpoint/2010/main" val="2473963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C23EDA9A-4281-4229-8091-305ED37062A7}" type="slidenum">
              <a:rPr lang="en-US" altLang="en-US"/>
              <a:pPr/>
              <a:t>‹Nº›</a:t>
            </a:fld>
            <a:endParaRPr lang="en-US" altLang="en-US"/>
          </a:p>
        </p:txBody>
      </p:sp>
    </p:spTree>
    <p:extLst>
      <p:ext uri="{BB962C8B-B14F-4D97-AF65-F5344CB8AC3E}">
        <p14:creationId xmlns:p14="http://schemas.microsoft.com/office/powerpoint/2010/main" val="19040635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97C3F042-FC3D-40EA-AA6D-FC519BC3E8BD}" type="slidenum">
              <a:rPr lang="en-US" altLang="en-US"/>
              <a:pPr/>
              <a:t>‹Nº›</a:t>
            </a:fld>
            <a:endParaRPr lang="en-US" altLang="en-US"/>
          </a:p>
        </p:txBody>
      </p:sp>
    </p:spTree>
    <p:extLst>
      <p:ext uri="{BB962C8B-B14F-4D97-AF65-F5344CB8AC3E}">
        <p14:creationId xmlns:p14="http://schemas.microsoft.com/office/powerpoint/2010/main" val="992101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234ABB5-17D8-4D3D-9432-FA1BCEDB304C}" type="slidenum">
              <a:rPr lang="en-US" altLang="en-US"/>
              <a:pPr/>
              <a:t>‹Nº›</a:t>
            </a:fld>
            <a:endParaRPr lang="en-US" altLang="en-US"/>
          </a:p>
        </p:txBody>
      </p:sp>
    </p:spTree>
    <p:extLst>
      <p:ext uri="{BB962C8B-B14F-4D97-AF65-F5344CB8AC3E}">
        <p14:creationId xmlns:p14="http://schemas.microsoft.com/office/powerpoint/2010/main" val="20840578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endParaRPr lang="en-GB"/>
          </a:p>
        </p:txBody>
      </p:sp>
      <p:sp>
        <p:nvSpPr>
          <p:cNvPr id="3" name="Chart Placeholder 2"/>
          <p:cNvSpPr>
            <a:spLocks noGrp="1"/>
          </p:cNvSpPr>
          <p:nvPr>
            <p:ph type="chart" idx="1"/>
          </p:nvPr>
        </p:nvSpPr>
        <p:spPr>
          <a:xfrm>
            <a:off x="914400" y="1981200"/>
            <a:ext cx="10363200" cy="4114800"/>
          </a:xfrm>
        </p:spPr>
        <p:txBody>
          <a:bodyPr/>
          <a:lstStyle/>
          <a:p>
            <a:pPr lvl="0"/>
            <a:endParaRPr lang="en-GB"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AD34C001-3B48-40E8-BA13-676FC3244CB8}" type="slidenum">
              <a:rPr lang="en-US" altLang="en-US"/>
              <a:pPr/>
              <a:t>‹Nº›</a:t>
            </a:fld>
            <a:endParaRPr lang="en-US" altLang="en-US"/>
          </a:p>
        </p:txBody>
      </p:sp>
    </p:spTree>
    <p:extLst>
      <p:ext uri="{BB962C8B-B14F-4D97-AF65-F5344CB8AC3E}">
        <p14:creationId xmlns:p14="http://schemas.microsoft.com/office/powerpoint/2010/main" val="23223776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endParaRPr lang="en-GB"/>
          </a:p>
        </p:txBody>
      </p:sp>
      <p:sp>
        <p:nvSpPr>
          <p:cNvPr id="3" name="SmartArt Placeholder 2"/>
          <p:cNvSpPr>
            <a:spLocks noGrp="1"/>
          </p:cNvSpPr>
          <p:nvPr>
            <p:ph type="dgm" idx="1"/>
          </p:nvPr>
        </p:nvSpPr>
        <p:spPr>
          <a:xfrm>
            <a:off x="914400" y="1981200"/>
            <a:ext cx="10363200" cy="4114800"/>
          </a:xfrm>
        </p:spPr>
        <p:txBody>
          <a:bodyPr/>
          <a:lstStyle/>
          <a:p>
            <a:pPr lvl="0"/>
            <a:endParaRPr lang="en-GB"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EA4115D-04FC-497B-922C-A610A0B1AB5E}" type="slidenum">
              <a:rPr lang="en-US" altLang="en-US"/>
              <a:pPr/>
              <a:t>‹Nº›</a:t>
            </a:fld>
            <a:endParaRPr lang="en-US" altLang="en-US"/>
          </a:p>
        </p:txBody>
      </p:sp>
    </p:spTree>
    <p:extLst>
      <p:ext uri="{BB962C8B-B14F-4D97-AF65-F5344CB8AC3E}">
        <p14:creationId xmlns:p14="http://schemas.microsoft.com/office/powerpoint/2010/main" val="30163123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159B4309-AD24-452E-916E-35BE28481BC1}" type="slidenum">
              <a:rPr lang="en-US" altLang="en-US"/>
              <a:pPr/>
              <a:t>‹Nº›</a:t>
            </a:fld>
            <a:endParaRPr lang="en-US" altLang="en-US"/>
          </a:p>
        </p:txBody>
      </p:sp>
    </p:spTree>
    <p:extLst>
      <p:ext uri="{BB962C8B-B14F-4D97-AF65-F5344CB8AC3E}">
        <p14:creationId xmlns:p14="http://schemas.microsoft.com/office/powerpoint/2010/main" val="3640716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95A0E63D-F4B4-42E8-A615-90D4BC9C78F1}" type="slidenum">
              <a:rPr lang="en-US" altLang="en-US"/>
              <a:pPr/>
              <a:t>‹Nº›</a:t>
            </a:fld>
            <a:endParaRPr lang="en-US" altLang="en-US"/>
          </a:p>
        </p:txBody>
      </p:sp>
    </p:spTree>
    <p:extLst>
      <p:ext uri="{BB962C8B-B14F-4D97-AF65-F5344CB8AC3E}">
        <p14:creationId xmlns:p14="http://schemas.microsoft.com/office/powerpoint/2010/main" val="3649984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618E5761-C801-4FD2-A564-45C8395E8964}" type="slidenum">
              <a:rPr lang="en-US" altLang="en-US"/>
              <a:pPr/>
              <a:t>‹Nº›</a:t>
            </a:fld>
            <a:endParaRPr lang="en-US" altLang="en-US"/>
          </a:p>
        </p:txBody>
      </p:sp>
    </p:spTree>
    <p:extLst>
      <p:ext uri="{BB962C8B-B14F-4D97-AF65-F5344CB8AC3E}">
        <p14:creationId xmlns:p14="http://schemas.microsoft.com/office/powerpoint/2010/main" val="3528058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51763641-BD51-41FB-B045-5E70756F6D8E}" type="slidenum">
              <a:rPr lang="en-US" altLang="en-US"/>
              <a:pPr/>
              <a:t>‹Nº›</a:t>
            </a:fld>
            <a:endParaRPr lang="en-US" altLang="en-US"/>
          </a:p>
        </p:txBody>
      </p:sp>
    </p:spTree>
    <p:extLst>
      <p:ext uri="{BB962C8B-B14F-4D97-AF65-F5344CB8AC3E}">
        <p14:creationId xmlns:p14="http://schemas.microsoft.com/office/powerpoint/2010/main" val="4174898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40D4BEE7-D762-447A-84EB-C2FAB20BBC9E}" type="slidenum">
              <a:rPr lang="en-US" altLang="en-US"/>
              <a:pPr/>
              <a:t>‹Nº›</a:t>
            </a:fld>
            <a:endParaRPr lang="en-US" altLang="en-US"/>
          </a:p>
        </p:txBody>
      </p:sp>
    </p:spTree>
    <p:extLst>
      <p:ext uri="{BB962C8B-B14F-4D97-AF65-F5344CB8AC3E}">
        <p14:creationId xmlns:p14="http://schemas.microsoft.com/office/powerpoint/2010/main" val="2136200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F9BC1997-A3A5-443A-9ECA-188C67CD6D95}" type="slidenum">
              <a:rPr lang="en-US" altLang="en-US"/>
              <a:pPr/>
              <a:t>‹Nº›</a:t>
            </a:fld>
            <a:endParaRPr lang="en-US" altLang="en-US"/>
          </a:p>
        </p:txBody>
      </p:sp>
    </p:spTree>
    <p:extLst>
      <p:ext uri="{BB962C8B-B14F-4D97-AF65-F5344CB8AC3E}">
        <p14:creationId xmlns:p14="http://schemas.microsoft.com/office/powerpoint/2010/main" val="798492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DBB5BF4E-28AA-4D92-B35E-A8A21743936E}" type="slidenum">
              <a:rPr lang="en-US" altLang="en-US"/>
              <a:pPr/>
              <a:t>‹Nº›</a:t>
            </a:fld>
            <a:endParaRPr lang="en-US" altLang="en-US"/>
          </a:p>
        </p:txBody>
      </p:sp>
    </p:spTree>
    <p:extLst>
      <p:ext uri="{BB962C8B-B14F-4D97-AF65-F5344CB8AC3E}">
        <p14:creationId xmlns:p14="http://schemas.microsoft.com/office/powerpoint/2010/main" val="2252140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1EE0CB79-7946-462D-839B-91A231C33CFC}" type="slidenum">
              <a:rPr lang="en-US" altLang="en-US"/>
              <a:pPr/>
              <a:t>‹Nº›</a:t>
            </a:fld>
            <a:endParaRPr lang="en-US" altLang="en-US"/>
          </a:p>
        </p:txBody>
      </p:sp>
    </p:spTree>
    <p:extLst>
      <p:ext uri="{BB962C8B-B14F-4D97-AF65-F5344CB8AC3E}">
        <p14:creationId xmlns:p14="http://schemas.microsoft.com/office/powerpoint/2010/main" val="3704202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3F1B1E31-E9A7-4340-A060-43468429D7FF}" type="slidenum">
              <a:rPr lang="en-US" altLang="en-US"/>
              <a:pPr/>
              <a:t>‹Nº›</a:t>
            </a:fld>
            <a:endParaRPr lang="en-US" altLang="en-US"/>
          </a:p>
        </p:txBody>
      </p:sp>
    </p:spTree>
    <p:extLst>
      <p:ext uri="{BB962C8B-B14F-4D97-AF65-F5344CB8AC3E}">
        <p14:creationId xmlns:p14="http://schemas.microsoft.com/office/powerpoint/2010/main" val="3793302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47"/>
            </a:gs>
            <a:gs pos="100000">
              <a:srgbClr val="000099"/>
            </a:gs>
          </a:gsLst>
          <a:lin ang="5400000" scaled="1"/>
        </a:gra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914400" y="609600"/>
            <a:ext cx="10363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614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FB6B89DD-06E5-4F5C-9882-56F31AA4DB71}" type="slidenum">
              <a:rPr lang="en-US" altLang="en-US"/>
              <a:pPr/>
              <a:t>‹Nº›</a:t>
            </a:fld>
            <a:endParaRPr lang="en-US" altLang="en-US"/>
          </a:p>
        </p:txBody>
      </p:sp>
    </p:spTree>
    <p:extLst>
      <p:ext uri="{BB962C8B-B14F-4D97-AF65-F5344CB8AC3E}">
        <p14:creationId xmlns:p14="http://schemas.microsoft.com/office/powerpoint/2010/main" val="3524328664"/>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4.xml"/><Relationship Id="rId1" Type="http://schemas.openxmlformats.org/officeDocument/2006/relationships/vmlDrawing" Target="../drawings/vmlDrawing2.vml"/><Relationship Id="rId5" Type="http://schemas.openxmlformats.org/officeDocument/2006/relationships/image" Target="../media/image4.wmf"/><Relationship Id="rId4" Type="http://schemas.openxmlformats.org/officeDocument/2006/relationships/oleObject" Target="../embeddings/oleObject2.bin"/></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a:t>GERIATRIC ASSESSMENT</a:t>
            </a:r>
          </a:p>
        </p:txBody>
      </p:sp>
      <p:sp>
        <p:nvSpPr>
          <p:cNvPr id="3" name="Marcador de contenido 2"/>
          <p:cNvSpPr>
            <a:spLocks noGrp="1"/>
          </p:cNvSpPr>
          <p:nvPr>
            <p:ph idx="1"/>
          </p:nvPr>
        </p:nvSpPr>
        <p:spPr/>
        <p:txBody>
          <a:bodyPr/>
          <a:lstStyle/>
          <a:p>
            <a:pPr marL="0" indent="0" algn="ctr">
              <a:buNone/>
            </a:pPr>
            <a:r>
              <a:rPr lang="en-US" dirty="0"/>
              <a:t>LECTURER. </a:t>
            </a:r>
            <a:r>
              <a:rPr lang="en-US" dirty="0" err="1"/>
              <a:t>Dr</a:t>
            </a:r>
            <a:r>
              <a:rPr lang="en-US" dirty="0"/>
              <a:t> JOELSOLOZANO ROMERO</a:t>
            </a:r>
          </a:p>
        </p:txBody>
      </p:sp>
    </p:spTree>
    <p:extLst>
      <p:ext uri="{BB962C8B-B14F-4D97-AF65-F5344CB8AC3E}">
        <p14:creationId xmlns:p14="http://schemas.microsoft.com/office/powerpoint/2010/main" val="16773982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a:t>Purpose</a:t>
            </a:r>
          </a:p>
        </p:txBody>
      </p:sp>
      <p:sp>
        <p:nvSpPr>
          <p:cNvPr id="15363" name="Rectangle 3"/>
          <p:cNvSpPr>
            <a:spLocks noGrp="1" noChangeArrowheads="1"/>
          </p:cNvSpPr>
          <p:nvPr>
            <p:ph type="body" idx="1"/>
          </p:nvPr>
        </p:nvSpPr>
        <p:spPr/>
        <p:txBody>
          <a:bodyPr/>
          <a:lstStyle/>
          <a:p>
            <a:pPr eaLnBrk="1" hangingPunct="1"/>
            <a:r>
              <a:rPr lang="en-US" altLang="en-US" sz="2800"/>
              <a:t>Highest priority:</a:t>
            </a:r>
          </a:p>
          <a:p>
            <a:pPr lvl="1" eaLnBrk="1" hangingPunct="1"/>
            <a:r>
              <a:rPr lang="en-US" altLang="en-US"/>
              <a:t>Prevention of decline in the independent performance of ADLs</a:t>
            </a:r>
          </a:p>
          <a:p>
            <a:pPr lvl="1" eaLnBrk="1" hangingPunct="1"/>
            <a:r>
              <a:rPr lang="en-US" altLang="en-US"/>
              <a:t>Drives the diagnostic process and clinical decision making</a:t>
            </a:r>
          </a:p>
          <a:p>
            <a:pPr eaLnBrk="1" hangingPunct="1"/>
            <a:r>
              <a:rPr lang="en-US" altLang="en-US" sz="2800"/>
              <a:t>Screen for preventable diseases</a:t>
            </a:r>
          </a:p>
          <a:p>
            <a:pPr eaLnBrk="1" hangingPunct="1"/>
            <a:r>
              <a:rPr lang="en-US" altLang="en-US" sz="2800"/>
              <a:t>Screen for functional impairments that may result in physical disability and amenable to intervention</a:t>
            </a:r>
          </a:p>
        </p:txBody>
      </p:sp>
    </p:spTree>
    <p:extLst>
      <p:ext uri="{BB962C8B-B14F-4D97-AF65-F5344CB8AC3E}">
        <p14:creationId xmlns:p14="http://schemas.microsoft.com/office/powerpoint/2010/main" val="2681654265"/>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en-US"/>
              <a:t>Rationale</a:t>
            </a:r>
          </a:p>
        </p:txBody>
      </p:sp>
      <p:sp>
        <p:nvSpPr>
          <p:cNvPr id="16387" name="Rectangle 3"/>
          <p:cNvSpPr>
            <a:spLocks noGrp="1" noChangeArrowheads="1"/>
          </p:cNvSpPr>
          <p:nvPr>
            <p:ph type="body" idx="1"/>
          </p:nvPr>
        </p:nvSpPr>
        <p:spPr/>
        <p:txBody>
          <a:bodyPr/>
          <a:lstStyle/>
          <a:p>
            <a:pPr eaLnBrk="1" hangingPunct="1"/>
            <a:r>
              <a:rPr lang="en-US" altLang="en-US"/>
              <a:t>Early detection of risk factors for functional decline when linked to specific interventions may help reduce the incidence of functional disability and dependency for older patients</a:t>
            </a:r>
          </a:p>
        </p:txBody>
      </p:sp>
    </p:spTree>
    <p:extLst>
      <p:ext uri="{BB962C8B-B14F-4D97-AF65-F5344CB8AC3E}">
        <p14:creationId xmlns:p14="http://schemas.microsoft.com/office/powerpoint/2010/main" val="4053914111"/>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914400" y="571500"/>
            <a:ext cx="10363200" cy="1143000"/>
          </a:xfrm>
        </p:spPr>
        <p:txBody>
          <a:bodyPr/>
          <a:lstStyle/>
          <a:p>
            <a:pPr algn="ctr"/>
            <a:r>
              <a:rPr lang="en-AU" altLang="en-US" sz="2800" dirty="0">
                <a:solidFill>
                  <a:srgbClr val="FFC000"/>
                </a:solidFill>
              </a:rPr>
              <a:t>The Comprehensive Assessment of an Older Person</a:t>
            </a:r>
          </a:p>
        </p:txBody>
      </p:sp>
      <p:sp>
        <p:nvSpPr>
          <p:cNvPr id="13315" name="Rectangle 3"/>
          <p:cNvSpPr>
            <a:spLocks noGrp="1" noChangeArrowheads="1"/>
          </p:cNvSpPr>
          <p:nvPr>
            <p:ph type="body" idx="1"/>
          </p:nvPr>
        </p:nvSpPr>
        <p:spPr/>
        <p:txBody>
          <a:bodyPr/>
          <a:lstStyle/>
          <a:p>
            <a:r>
              <a:rPr lang="en-AU" altLang="en-US" dirty="0"/>
              <a:t>Domains of Assessment</a:t>
            </a:r>
          </a:p>
          <a:p>
            <a:r>
              <a:rPr lang="en-AU" altLang="en-US" dirty="0"/>
              <a:t>Sources of collateral information</a:t>
            </a:r>
          </a:p>
          <a:p>
            <a:r>
              <a:rPr lang="en-AU" altLang="en-US" dirty="0"/>
              <a:t>Use of professional interview style</a:t>
            </a:r>
          </a:p>
          <a:p>
            <a:r>
              <a:rPr lang="en-AU" altLang="en-US" dirty="0"/>
              <a:t>Timeliness and consistency</a:t>
            </a:r>
          </a:p>
          <a:p>
            <a:r>
              <a:rPr lang="en-AU" altLang="en-US" dirty="0"/>
              <a:t>Interdisciplinary</a:t>
            </a:r>
          </a:p>
          <a:p>
            <a:r>
              <a:rPr lang="en-AU" altLang="en-US" dirty="0"/>
              <a:t>Use of Validated assessment tools</a:t>
            </a:r>
          </a:p>
          <a:p>
            <a:r>
              <a:rPr lang="en-AU" altLang="en-US" dirty="0"/>
              <a:t>Questions</a:t>
            </a:r>
          </a:p>
        </p:txBody>
      </p:sp>
    </p:spTree>
    <p:extLst>
      <p:ext uri="{BB962C8B-B14F-4D97-AF65-F5344CB8AC3E}">
        <p14:creationId xmlns:p14="http://schemas.microsoft.com/office/powerpoint/2010/main" val="7542617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AU" altLang="en-US" dirty="0"/>
              <a:t>Patient Focused Assessment:</a:t>
            </a:r>
          </a:p>
        </p:txBody>
      </p:sp>
      <p:sp>
        <p:nvSpPr>
          <p:cNvPr id="55299" name="Rectangle 3"/>
          <p:cNvSpPr>
            <a:spLocks noGrp="1" noChangeArrowheads="1"/>
          </p:cNvSpPr>
          <p:nvPr>
            <p:ph type="body" idx="1"/>
          </p:nvPr>
        </p:nvSpPr>
        <p:spPr>
          <a:xfrm>
            <a:off x="0" y="1981200"/>
            <a:ext cx="12192000" cy="4114800"/>
          </a:xfrm>
        </p:spPr>
        <p:txBody>
          <a:bodyPr/>
          <a:lstStyle/>
          <a:p>
            <a:pPr>
              <a:lnSpc>
                <a:spcPct val="90000"/>
              </a:lnSpc>
            </a:pPr>
            <a:r>
              <a:rPr lang="en-AU" altLang="en-US" dirty="0"/>
              <a:t>Privacy and confidentiality;</a:t>
            </a:r>
          </a:p>
          <a:p>
            <a:pPr>
              <a:lnSpc>
                <a:spcPct val="90000"/>
              </a:lnSpc>
            </a:pPr>
            <a:r>
              <a:rPr lang="en-AU" altLang="en-US" dirty="0"/>
              <a:t>Information</a:t>
            </a:r>
          </a:p>
          <a:p>
            <a:pPr>
              <a:lnSpc>
                <a:spcPct val="90000"/>
              </a:lnSpc>
            </a:pPr>
            <a:r>
              <a:rPr lang="en-AU" altLang="en-US" dirty="0"/>
              <a:t>Consent </a:t>
            </a:r>
          </a:p>
          <a:p>
            <a:pPr>
              <a:lnSpc>
                <a:spcPct val="90000"/>
              </a:lnSpc>
            </a:pPr>
            <a:r>
              <a:rPr lang="en-AU" altLang="en-US" dirty="0"/>
              <a:t>A carer/advocate </a:t>
            </a:r>
          </a:p>
          <a:p>
            <a:pPr>
              <a:lnSpc>
                <a:spcPct val="90000"/>
              </a:lnSpc>
            </a:pPr>
            <a:r>
              <a:rPr lang="en-AU" altLang="en-US" dirty="0"/>
              <a:t>Participate in decision-making </a:t>
            </a:r>
          </a:p>
          <a:p>
            <a:pPr>
              <a:lnSpc>
                <a:spcPct val="90000"/>
              </a:lnSpc>
            </a:pPr>
            <a:r>
              <a:rPr lang="en-AU" altLang="en-US" dirty="0"/>
              <a:t>A copy of the assessment/outcomes </a:t>
            </a:r>
          </a:p>
          <a:p>
            <a:pPr>
              <a:lnSpc>
                <a:spcPct val="90000"/>
              </a:lnSpc>
            </a:pPr>
            <a:r>
              <a:rPr lang="en-AU" altLang="en-US" dirty="0"/>
              <a:t>Complaint and appeal information.</a:t>
            </a:r>
          </a:p>
          <a:p>
            <a:pPr>
              <a:lnSpc>
                <a:spcPct val="90000"/>
              </a:lnSpc>
            </a:pPr>
            <a:r>
              <a:rPr lang="en-AU" altLang="en-US" dirty="0"/>
              <a:t>Explain reason for assessment </a:t>
            </a:r>
          </a:p>
        </p:txBody>
      </p:sp>
    </p:spTree>
    <p:extLst>
      <p:ext uri="{BB962C8B-B14F-4D97-AF65-F5344CB8AC3E}">
        <p14:creationId xmlns:p14="http://schemas.microsoft.com/office/powerpoint/2010/main" val="42867718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algn="ctr"/>
            <a:r>
              <a:rPr lang="en-AU" altLang="en-US" sz="3200" dirty="0">
                <a:solidFill>
                  <a:srgbClr val="FFC000"/>
                </a:solidFill>
              </a:rPr>
              <a:t>The Comprehensive Assessment of an Older Person</a:t>
            </a:r>
          </a:p>
        </p:txBody>
      </p:sp>
      <p:sp>
        <p:nvSpPr>
          <p:cNvPr id="28675" name="Rectangle 3"/>
          <p:cNvSpPr>
            <a:spLocks noGrp="1" noChangeArrowheads="1"/>
          </p:cNvSpPr>
          <p:nvPr>
            <p:ph type="body" idx="1"/>
          </p:nvPr>
        </p:nvSpPr>
        <p:spPr/>
        <p:txBody>
          <a:bodyPr/>
          <a:lstStyle/>
          <a:p>
            <a:pPr>
              <a:lnSpc>
                <a:spcPct val="90000"/>
              </a:lnSpc>
              <a:buFontTx/>
              <a:buNone/>
            </a:pPr>
            <a:r>
              <a:rPr lang="en-AU" altLang="en-US" sz="2800" b="1" dirty="0">
                <a:solidFill>
                  <a:srgbClr val="FFC000"/>
                </a:solidFill>
              </a:rPr>
              <a:t>Domains of Assessment</a:t>
            </a:r>
            <a:br>
              <a:rPr lang="en-AU" altLang="en-US" sz="2800" dirty="0">
                <a:solidFill>
                  <a:schemeClr val="bg2"/>
                </a:solidFill>
              </a:rPr>
            </a:br>
            <a:endParaRPr lang="en-AU" altLang="en-US" sz="2800" dirty="0">
              <a:solidFill>
                <a:schemeClr val="bg2"/>
              </a:solidFill>
            </a:endParaRPr>
          </a:p>
          <a:p>
            <a:pPr>
              <a:lnSpc>
                <a:spcPct val="90000"/>
              </a:lnSpc>
            </a:pPr>
            <a:r>
              <a:rPr lang="en-AU" altLang="en-US" sz="2800" dirty="0"/>
              <a:t>Physical</a:t>
            </a:r>
          </a:p>
          <a:p>
            <a:pPr>
              <a:lnSpc>
                <a:spcPct val="90000"/>
              </a:lnSpc>
            </a:pPr>
            <a:r>
              <a:rPr lang="en-AU" altLang="en-US" sz="2800" dirty="0"/>
              <a:t>Mental</a:t>
            </a:r>
          </a:p>
          <a:p>
            <a:pPr>
              <a:lnSpc>
                <a:spcPct val="90000"/>
              </a:lnSpc>
            </a:pPr>
            <a:r>
              <a:rPr lang="en-AU" altLang="en-US" sz="2800" dirty="0"/>
              <a:t>Social</a:t>
            </a:r>
          </a:p>
          <a:p>
            <a:pPr>
              <a:lnSpc>
                <a:spcPct val="90000"/>
              </a:lnSpc>
            </a:pPr>
            <a:r>
              <a:rPr lang="en-AU" altLang="en-US" sz="2800" dirty="0"/>
              <a:t>Environmental</a:t>
            </a:r>
          </a:p>
          <a:p>
            <a:pPr>
              <a:lnSpc>
                <a:spcPct val="90000"/>
              </a:lnSpc>
            </a:pPr>
            <a:r>
              <a:rPr lang="en-AU" altLang="en-US" sz="2800" dirty="0"/>
              <a:t>Functional		-	physical</a:t>
            </a:r>
            <a:br>
              <a:rPr lang="en-AU" altLang="en-US" sz="2800" dirty="0"/>
            </a:br>
            <a:r>
              <a:rPr lang="en-AU" altLang="en-US" sz="2800" dirty="0"/>
              <a:t>			-	mental</a:t>
            </a:r>
            <a:br>
              <a:rPr lang="en-AU" altLang="en-US" sz="2800" dirty="0"/>
            </a:br>
            <a:r>
              <a:rPr lang="en-AU" altLang="en-US" sz="2800" dirty="0"/>
              <a:t>			-	social activities of daily life</a:t>
            </a:r>
          </a:p>
        </p:txBody>
      </p:sp>
    </p:spTree>
    <p:extLst>
      <p:ext uri="{BB962C8B-B14F-4D97-AF65-F5344CB8AC3E}">
        <p14:creationId xmlns:p14="http://schemas.microsoft.com/office/powerpoint/2010/main" val="19787127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524000" y="188913"/>
            <a:ext cx="9144000" cy="760412"/>
          </a:xfrm>
        </p:spPr>
        <p:txBody>
          <a:bodyPr/>
          <a:lstStyle/>
          <a:p>
            <a:pPr algn="ctr"/>
            <a:r>
              <a:rPr lang="en-AU" altLang="en-US" sz="2800" dirty="0">
                <a:solidFill>
                  <a:srgbClr val="FFC000"/>
                </a:solidFill>
              </a:rPr>
              <a:t>The Comprehensive Assessment of an Older Person</a:t>
            </a:r>
          </a:p>
        </p:txBody>
      </p:sp>
      <p:sp>
        <p:nvSpPr>
          <p:cNvPr id="30723" name="Rectangle 3"/>
          <p:cNvSpPr>
            <a:spLocks noGrp="1" noChangeArrowheads="1"/>
          </p:cNvSpPr>
          <p:nvPr>
            <p:ph type="body" idx="1"/>
          </p:nvPr>
        </p:nvSpPr>
        <p:spPr>
          <a:xfrm>
            <a:off x="1992313" y="1412876"/>
            <a:ext cx="8229600" cy="4678363"/>
          </a:xfrm>
        </p:spPr>
        <p:txBody>
          <a:bodyPr/>
          <a:lstStyle/>
          <a:p>
            <a:pPr>
              <a:lnSpc>
                <a:spcPct val="90000"/>
              </a:lnSpc>
              <a:buFontTx/>
              <a:buNone/>
            </a:pPr>
            <a:r>
              <a:rPr lang="en-AU" altLang="en-US" sz="2000" dirty="0">
                <a:solidFill>
                  <a:srgbClr val="FFC000"/>
                </a:solidFill>
              </a:rPr>
              <a:t>Benefits of Comprehensive Geriatric Assessment</a:t>
            </a:r>
          </a:p>
          <a:p>
            <a:pPr>
              <a:lnSpc>
                <a:spcPct val="90000"/>
              </a:lnSpc>
              <a:buFontTx/>
              <a:buNone/>
            </a:pPr>
            <a:r>
              <a:rPr lang="en-AU" altLang="en-US" sz="2000" dirty="0">
                <a:solidFill>
                  <a:srgbClr val="FFC000"/>
                </a:solidFill>
              </a:rPr>
              <a:t>Depends upon setting but, overall:</a:t>
            </a:r>
            <a:br>
              <a:rPr lang="en-AU" altLang="en-US" sz="2000" dirty="0">
                <a:solidFill>
                  <a:srgbClr val="FFC000"/>
                </a:solidFill>
              </a:rPr>
            </a:br>
            <a:endParaRPr lang="en-AU" altLang="en-US" sz="2000" dirty="0">
              <a:solidFill>
                <a:srgbClr val="FFC000"/>
              </a:solidFill>
            </a:endParaRPr>
          </a:p>
          <a:p>
            <a:pPr>
              <a:lnSpc>
                <a:spcPct val="90000"/>
              </a:lnSpc>
            </a:pPr>
            <a:r>
              <a:rPr lang="en-AU" altLang="en-US" sz="2000" dirty="0"/>
              <a:t>Improved diagnostic attainment</a:t>
            </a:r>
          </a:p>
          <a:p>
            <a:pPr>
              <a:lnSpc>
                <a:spcPct val="90000"/>
              </a:lnSpc>
            </a:pPr>
            <a:r>
              <a:rPr lang="en-AU" altLang="en-US" sz="2000" dirty="0"/>
              <a:t>Increased use of home health services</a:t>
            </a:r>
          </a:p>
          <a:p>
            <a:pPr>
              <a:lnSpc>
                <a:spcPct val="90000"/>
              </a:lnSpc>
            </a:pPr>
            <a:r>
              <a:rPr lang="en-AU" altLang="en-US" sz="2000" dirty="0"/>
              <a:t>Reduced medical care costs</a:t>
            </a:r>
          </a:p>
          <a:p>
            <a:pPr>
              <a:lnSpc>
                <a:spcPct val="90000"/>
              </a:lnSpc>
            </a:pPr>
            <a:r>
              <a:rPr lang="en-AU" altLang="en-US" sz="2000" dirty="0"/>
              <a:t>Reduced length of hospital stay</a:t>
            </a:r>
          </a:p>
          <a:p>
            <a:pPr>
              <a:lnSpc>
                <a:spcPct val="90000"/>
              </a:lnSpc>
            </a:pPr>
            <a:r>
              <a:rPr lang="en-AU" altLang="en-US" sz="2000" dirty="0"/>
              <a:t>Reduced or delayed admission to institutional care</a:t>
            </a:r>
          </a:p>
          <a:p>
            <a:pPr>
              <a:lnSpc>
                <a:spcPct val="90000"/>
              </a:lnSpc>
            </a:pPr>
            <a:r>
              <a:rPr lang="en-AU" altLang="en-US" sz="2000" dirty="0"/>
              <a:t>Improved functional status 	: fewer medications</a:t>
            </a:r>
            <a:br>
              <a:rPr lang="en-AU" altLang="en-US" sz="2000" dirty="0"/>
            </a:br>
            <a:r>
              <a:rPr lang="en-AU" altLang="en-US" sz="2000" dirty="0"/>
              <a:t>			   	: improved cognition</a:t>
            </a:r>
          </a:p>
          <a:p>
            <a:pPr>
              <a:lnSpc>
                <a:spcPct val="90000"/>
              </a:lnSpc>
            </a:pPr>
            <a:r>
              <a:rPr lang="en-AU" altLang="en-US" sz="2000" dirty="0"/>
              <a:t>Reduced readmission rates</a:t>
            </a:r>
          </a:p>
          <a:p>
            <a:pPr>
              <a:lnSpc>
                <a:spcPct val="90000"/>
              </a:lnSpc>
            </a:pPr>
            <a:r>
              <a:rPr lang="en-AU" altLang="en-US" sz="2000" dirty="0"/>
              <a:t>Increased survival (less often)</a:t>
            </a:r>
          </a:p>
        </p:txBody>
      </p:sp>
    </p:spTree>
    <p:extLst>
      <p:ext uri="{BB962C8B-B14F-4D97-AF65-F5344CB8AC3E}">
        <p14:creationId xmlns:p14="http://schemas.microsoft.com/office/powerpoint/2010/main" val="1845724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847850" y="260350"/>
            <a:ext cx="8820150" cy="534988"/>
          </a:xfrm>
        </p:spPr>
        <p:txBody>
          <a:bodyPr/>
          <a:lstStyle/>
          <a:p>
            <a:pPr algn="ctr"/>
            <a:r>
              <a:rPr lang="en-AU" altLang="en-US" sz="2800" dirty="0">
                <a:solidFill>
                  <a:srgbClr val="FFC000"/>
                </a:solidFill>
              </a:rPr>
              <a:t>The Comprehensive Assessment of an Older Person</a:t>
            </a:r>
          </a:p>
        </p:txBody>
      </p:sp>
      <p:sp>
        <p:nvSpPr>
          <p:cNvPr id="31747" name="Rectangle 3"/>
          <p:cNvSpPr>
            <a:spLocks noGrp="1" noChangeArrowheads="1"/>
          </p:cNvSpPr>
          <p:nvPr>
            <p:ph type="body" idx="1"/>
          </p:nvPr>
        </p:nvSpPr>
        <p:spPr>
          <a:xfrm>
            <a:off x="1992313" y="1484314"/>
            <a:ext cx="8229600" cy="4822825"/>
          </a:xfrm>
        </p:spPr>
        <p:txBody>
          <a:bodyPr/>
          <a:lstStyle/>
          <a:p>
            <a:pPr>
              <a:lnSpc>
                <a:spcPct val="90000"/>
              </a:lnSpc>
              <a:buFontTx/>
              <a:buNone/>
            </a:pPr>
            <a:r>
              <a:rPr lang="en-AU" altLang="en-US" dirty="0">
                <a:solidFill>
                  <a:srgbClr val="FFC000"/>
                </a:solidFill>
              </a:rPr>
              <a:t>Aims and Framework of Assessment</a:t>
            </a:r>
            <a:br>
              <a:rPr lang="en-AU" altLang="en-US" dirty="0">
                <a:solidFill>
                  <a:srgbClr val="FFC000"/>
                </a:solidFill>
              </a:rPr>
            </a:br>
            <a:endParaRPr lang="en-AU" altLang="en-US" dirty="0">
              <a:solidFill>
                <a:srgbClr val="FFC000"/>
              </a:solidFill>
            </a:endParaRPr>
          </a:p>
          <a:p>
            <a:pPr>
              <a:lnSpc>
                <a:spcPct val="90000"/>
              </a:lnSpc>
            </a:pPr>
            <a:r>
              <a:rPr lang="en-AU" altLang="en-US" dirty="0"/>
              <a:t>Improve, maintain or reduce rate of functional decline.</a:t>
            </a:r>
          </a:p>
          <a:p>
            <a:pPr>
              <a:lnSpc>
                <a:spcPct val="90000"/>
              </a:lnSpc>
            </a:pPr>
            <a:r>
              <a:rPr lang="en-AU" altLang="en-US" dirty="0"/>
              <a:t>Aim to improve or maintain independence and autonomy.</a:t>
            </a:r>
          </a:p>
          <a:p>
            <a:pPr>
              <a:lnSpc>
                <a:spcPct val="90000"/>
              </a:lnSpc>
            </a:pPr>
            <a:r>
              <a:rPr lang="en-AU" altLang="en-US" dirty="0"/>
              <a:t>Multidisciplinary assessment to harness specialty skills in key areas.</a:t>
            </a:r>
          </a:p>
          <a:p>
            <a:pPr>
              <a:lnSpc>
                <a:spcPct val="90000"/>
              </a:lnSpc>
            </a:pPr>
            <a:r>
              <a:rPr lang="en-AU" altLang="en-US" dirty="0"/>
              <a:t>Translation of assessment to action plans to add value to care, is critical.</a:t>
            </a:r>
          </a:p>
        </p:txBody>
      </p:sp>
    </p:spTree>
    <p:extLst>
      <p:ext uri="{BB962C8B-B14F-4D97-AF65-F5344CB8AC3E}">
        <p14:creationId xmlns:p14="http://schemas.microsoft.com/office/powerpoint/2010/main" val="10739494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p:txBody>
          <a:bodyPr/>
          <a:lstStyle/>
          <a:p>
            <a:pPr>
              <a:buFontTx/>
              <a:buNone/>
            </a:pPr>
            <a:r>
              <a:rPr lang="en-AU" altLang="en-US" b="1" dirty="0">
                <a:solidFill>
                  <a:srgbClr val="FFC000"/>
                </a:solidFill>
              </a:rPr>
              <a:t>Sources of Collateral Information</a:t>
            </a:r>
            <a:r>
              <a:rPr lang="en-AU" altLang="en-US" dirty="0">
                <a:solidFill>
                  <a:srgbClr val="FFC000"/>
                </a:solidFill>
              </a:rPr>
              <a:t>:</a:t>
            </a:r>
          </a:p>
          <a:p>
            <a:r>
              <a:rPr lang="en-AU" altLang="en-US" dirty="0"/>
              <a:t>Introduction to patient</a:t>
            </a:r>
          </a:p>
          <a:p>
            <a:r>
              <a:rPr lang="en-AU" altLang="en-US" dirty="0"/>
              <a:t>Consent for interview, focus on the patient initially</a:t>
            </a:r>
          </a:p>
          <a:p>
            <a:r>
              <a:rPr lang="en-AU" altLang="en-US" dirty="0"/>
              <a:t>Not performance theatre, recognise privacy</a:t>
            </a:r>
          </a:p>
          <a:p>
            <a:r>
              <a:rPr lang="en-AU" altLang="en-US" dirty="0"/>
              <a:t>Extended to involve most important others as appropriate</a:t>
            </a:r>
          </a:p>
          <a:p>
            <a:r>
              <a:rPr lang="en-AU" altLang="en-US" dirty="0"/>
              <a:t>Avoid pre-interview sessions where possible</a:t>
            </a:r>
          </a:p>
        </p:txBody>
      </p:sp>
    </p:spTree>
    <p:extLst>
      <p:ext uri="{BB962C8B-B14F-4D97-AF65-F5344CB8AC3E}">
        <p14:creationId xmlns:p14="http://schemas.microsoft.com/office/powerpoint/2010/main" val="34692825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type="body" idx="1"/>
          </p:nvPr>
        </p:nvSpPr>
        <p:spPr>
          <a:xfrm>
            <a:off x="1981200" y="1484314"/>
            <a:ext cx="8229600" cy="4968875"/>
          </a:xfrm>
        </p:spPr>
        <p:txBody>
          <a:bodyPr/>
          <a:lstStyle/>
          <a:p>
            <a:pPr>
              <a:lnSpc>
                <a:spcPct val="80000"/>
              </a:lnSpc>
              <a:buFontTx/>
              <a:buNone/>
            </a:pPr>
            <a:r>
              <a:rPr lang="en-AU" altLang="en-US" sz="2000" dirty="0">
                <a:solidFill>
                  <a:srgbClr val="FFC000"/>
                </a:solidFill>
              </a:rPr>
              <a:t>Timeliness and Consistency:</a:t>
            </a:r>
            <a:br>
              <a:rPr lang="en-AU" altLang="en-US" sz="2000" dirty="0">
                <a:solidFill>
                  <a:srgbClr val="FFC000"/>
                </a:solidFill>
              </a:rPr>
            </a:br>
            <a:endParaRPr lang="en-AU" altLang="en-US" sz="2000" dirty="0">
              <a:solidFill>
                <a:srgbClr val="FFC000"/>
              </a:solidFill>
            </a:endParaRPr>
          </a:p>
          <a:p>
            <a:pPr>
              <a:lnSpc>
                <a:spcPct val="80000"/>
              </a:lnSpc>
            </a:pPr>
            <a:r>
              <a:rPr lang="en-AU" altLang="en-US" sz="3600" dirty="0"/>
              <a:t>The hallmark of the Geriatric syndrome is where an older person is predisposed to an adverse event that only requires a precipitant to occur e.g.</a:t>
            </a:r>
            <a:br>
              <a:rPr lang="en-AU" altLang="en-US" sz="3600" dirty="0"/>
            </a:br>
            <a:br>
              <a:rPr lang="en-AU" altLang="en-US" sz="3600" dirty="0"/>
            </a:br>
            <a:r>
              <a:rPr lang="en-AU" altLang="en-US" sz="3600" dirty="0"/>
              <a:t>			Falls and injury</a:t>
            </a:r>
            <a:br>
              <a:rPr lang="en-AU" altLang="en-US" sz="3600" dirty="0"/>
            </a:br>
            <a:r>
              <a:rPr lang="en-AU" altLang="en-US" sz="3600" dirty="0"/>
              <a:t>			New incontinence</a:t>
            </a:r>
            <a:br>
              <a:rPr lang="en-AU" altLang="en-US" sz="3600" dirty="0"/>
            </a:br>
            <a:r>
              <a:rPr lang="en-AU" altLang="en-US" sz="3600" dirty="0"/>
              <a:t>			Delirium</a:t>
            </a:r>
            <a:br>
              <a:rPr lang="en-AU" altLang="en-US" sz="3600" dirty="0"/>
            </a:br>
            <a:r>
              <a:rPr lang="en-AU" altLang="en-US" sz="3600" dirty="0"/>
              <a:t>			Reduced mobility</a:t>
            </a:r>
            <a:br>
              <a:rPr lang="en-AU" altLang="en-US" sz="3600" dirty="0"/>
            </a:br>
            <a:r>
              <a:rPr lang="en-AU" altLang="en-US" sz="3600" dirty="0"/>
              <a:t>			Iatrogenic events</a:t>
            </a:r>
            <a:br>
              <a:rPr lang="en-AU" altLang="en-US" sz="3600" dirty="0"/>
            </a:br>
            <a:endParaRPr lang="en-AU" altLang="en-US" sz="3600" dirty="0"/>
          </a:p>
          <a:p>
            <a:pPr marL="0" indent="0">
              <a:lnSpc>
                <a:spcPct val="80000"/>
              </a:lnSpc>
              <a:buNone/>
            </a:pPr>
            <a:endParaRPr lang="en-AU" altLang="en-US" sz="2000" b="1" dirty="0"/>
          </a:p>
        </p:txBody>
      </p:sp>
      <p:sp>
        <p:nvSpPr>
          <p:cNvPr id="2" name="Título 1"/>
          <p:cNvSpPr>
            <a:spLocks noGrp="1"/>
          </p:cNvSpPr>
          <p:nvPr>
            <p:ph type="title"/>
          </p:nvPr>
        </p:nvSpPr>
        <p:spPr/>
        <p:txBody>
          <a:bodyPr/>
          <a:lstStyle/>
          <a:p>
            <a:endParaRPr lang="en-US" dirty="0">
              <a:solidFill>
                <a:srgbClr val="FFC000"/>
              </a:solidFill>
            </a:endParaRPr>
          </a:p>
        </p:txBody>
      </p:sp>
    </p:spTree>
    <p:extLst>
      <p:ext uri="{BB962C8B-B14F-4D97-AF65-F5344CB8AC3E}">
        <p14:creationId xmlns:p14="http://schemas.microsoft.com/office/powerpoint/2010/main" val="24625853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1524000" y="417513"/>
            <a:ext cx="9144000" cy="850900"/>
          </a:xfrm>
        </p:spPr>
        <p:txBody>
          <a:bodyPr/>
          <a:lstStyle/>
          <a:p>
            <a:r>
              <a:rPr lang="en-AU" altLang="en-US" sz="2800">
                <a:solidFill>
                  <a:schemeClr val="bg2"/>
                </a:solidFill>
              </a:rPr>
              <a:t>The Comprehensive Assessment of an Older Person</a:t>
            </a:r>
          </a:p>
        </p:txBody>
      </p:sp>
      <p:sp>
        <p:nvSpPr>
          <p:cNvPr id="56323" name="Rectangle 3"/>
          <p:cNvSpPr>
            <a:spLocks noGrp="1" noChangeArrowheads="1"/>
          </p:cNvSpPr>
          <p:nvPr>
            <p:ph type="body" idx="1"/>
          </p:nvPr>
        </p:nvSpPr>
        <p:spPr>
          <a:xfrm>
            <a:off x="1992313" y="1268412"/>
            <a:ext cx="8229600" cy="4802187"/>
          </a:xfrm>
        </p:spPr>
        <p:txBody>
          <a:bodyPr/>
          <a:lstStyle/>
          <a:p>
            <a:pPr>
              <a:lnSpc>
                <a:spcPct val="80000"/>
              </a:lnSpc>
              <a:buFontTx/>
              <a:buNone/>
            </a:pPr>
            <a:r>
              <a:rPr lang="en-AU" altLang="en-US" sz="2800" dirty="0"/>
              <a:t>What are the clues for increasing urgency?</a:t>
            </a:r>
          </a:p>
          <a:p>
            <a:pPr>
              <a:lnSpc>
                <a:spcPct val="80000"/>
              </a:lnSpc>
            </a:pPr>
            <a:r>
              <a:rPr lang="en-AU" altLang="en-US" sz="2800" dirty="0"/>
              <a:t>Age – extreme</a:t>
            </a:r>
          </a:p>
          <a:p>
            <a:pPr>
              <a:lnSpc>
                <a:spcPct val="80000"/>
              </a:lnSpc>
            </a:pPr>
            <a:r>
              <a:rPr lang="en-AU" altLang="en-US" sz="2800" dirty="0"/>
              <a:t>Lives alone</a:t>
            </a:r>
          </a:p>
          <a:p>
            <a:pPr>
              <a:lnSpc>
                <a:spcPct val="80000"/>
              </a:lnSpc>
            </a:pPr>
            <a:r>
              <a:rPr lang="en-AU" altLang="en-US" sz="2800" dirty="0"/>
              <a:t>Source of referral</a:t>
            </a:r>
          </a:p>
          <a:p>
            <a:pPr>
              <a:lnSpc>
                <a:spcPct val="80000"/>
              </a:lnSpc>
            </a:pPr>
            <a:r>
              <a:rPr lang="en-AU" altLang="en-US" sz="2800" dirty="0"/>
              <a:t>Urgency annotation</a:t>
            </a:r>
          </a:p>
          <a:p>
            <a:pPr>
              <a:lnSpc>
                <a:spcPct val="80000"/>
              </a:lnSpc>
            </a:pPr>
            <a:r>
              <a:rPr lang="en-AU" altLang="en-US" sz="2800" dirty="0"/>
              <a:t>New features of illness</a:t>
            </a:r>
          </a:p>
          <a:p>
            <a:pPr>
              <a:lnSpc>
                <a:spcPct val="80000"/>
              </a:lnSpc>
            </a:pPr>
            <a:r>
              <a:rPr lang="en-AU" altLang="en-US" sz="2800" dirty="0"/>
              <a:t>Polypharmacy</a:t>
            </a:r>
          </a:p>
          <a:p>
            <a:pPr>
              <a:lnSpc>
                <a:spcPct val="80000"/>
              </a:lnSpc>
            </a:pPr>
            <a:r>
              <a:rPr lang="en-AU" altLang="en-US" sz="2800" dirty="0"/>
              <a:t>Recent functional decline</a:t>
            </a:r>
          </a:p>
          <a:p>
            <a:pPr>
              <a:lnSpc>
                <a:spcPct val="80000"/>
              </a:lnSpc>
            </a:pPr>
            <a:r>
              <a:rPr lang="en-AU" altLang="en-US" sz="2800" dirty="0"/>
              <a:t>Worsening confusion (i.e. delirium)</a:t>
            </a:r>
            <a:br>
              <a:rPr lang="en-AU" altLang="en-US" sz="2800" dirty="0"/>
            </a:br>
            <a:br>
              <a:rPr lang="en-AU" altLang="en-US" sz="2800" dirty="0"/>
            </a:br>
            <a:endParaRPr lang="en-AU" altLang="en-US" sz="2000" dirty="0"/>
          </a:p>
        </p:txBody>
      </p:sp>
    </p:spTree>
    <p:extLst>
      <p:ext uri="{BB962C8B-B14F-4D97-AF65-F5344CB8AC3E}">
        <p14:creationId xmlns:p14="http://schemas.microsoft.com/office/powerpoint/2010/main" val="866705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a:t>GERIATRIC ASSESSSMENT</a:t>
            </a:r>
          </a:p>
        </p:txBody>
      </p:sp>
      <p:sp>
        <p:nvSpPr>
          <p:cNvPr id="3" name="Marcador de contenido 2"/>
          <p:cNvSpPr>
            <a:spLocks noGrp="1"/>
          </p:cNvSpPr>
          <p:nvPr>
            <p:ph idx="1"/>
          </p:nvPr>
        </p:nvSpPr>
        <p:spPr>
          <a:xfrm>
            <a:off x="88900" y="1981200"/>
            <a:ext cx="12103100" cy="4114800"/>
          </a:xfrm>
        </p:spPr>
        <p:txBody>
          <a:bodyPr/>
          <a:lstStyle/>
          <a:p>
            <a:pPr marL="0" indent="0" algn="just">
              <a:buNone/>
            </a:pPr>
            <a:r>
              <a:rPr lang="en-US" dirty="0"/>
              <a:t>The geriatric assessment is a multidimensional, multidisciplinary diagnostic instrument designed to collect data on the medical, psychosocial and functional capabilities and limitations of elderly patients.</a:t>
            </a:r>
          </a:p>
          <a:p>
            <a:pPr marL="0" indent="0" algn="just">
              <a:buNone/>
            </a:pPr>
            <a:r>
              <a:rPr lang="en-US" dirty="0"/>
              <a:t> Various geriatric practitioners use the information generated to develop treatment and long-term follow-up plans, arrange for primary care and rehabilitative services, organize and facilitate the intricate process of case management, determine long-term care requirements and optimal placement, and make the best use of health care resources</a:t>
            </a:r>
          </a:p>
        </p:txBody>
      </p:sp>
    </p:spTree>
    <p:extLst>
      <p:ext uri="{BB962C8B-B14F-4D97-AF65-F5344CB8AC3E}">
        <p14:creationId xmlns:p14="http://schemas.microsoft.com/office/powerpoint/2010/main" val="31935895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524000" y="188913"/>
            <a:ext cx="9144000" cy="741362"/>
          </a:xfrm>
        </p:spPr>
        <p:txBody>
          <a:bodyPr/>
          <a:lstStyle/>
          <a:p>
            <a:pPr algn="ctr"/>
            <a:r>
              <a:rPr lang="en-AU" altLang="en-US" sz="2800">
                <a:solidFill>
                  <a:schemeClr val="bg2"/>
                </a:solidFill>
              </a:rPr>
              <a:t>The Comprehensive Assessment of an Older Person</a:t>
            </a:r>
          </a:p>
        </p:txBody>
      </p:sp>
      <p:sp>
        <p:nvSpPr>
          <p:cNvPr id="25603" name="Rectangle 3"/>
          <p:cNvSpPr>
            <a:spLocks noGrp="1" noChangeArrowheads="1"/>
          </p:cNvSpPr>
          <p:nvPr>
            <p:ph type="body" idx="1"/>
          </p:nvPr>
        </p:nvSpPr>
        <p:spPr>
          <a:xfrm>
            <a:off x="1992313" y="908051"/>
            <a:ext cx="8229600" cy="5472113"/>
          </a:xfrm>
        </p:spPr>
        <p:txBody>
          <a:bodyPr/>
          <a:lstStyle/>
          <a:p>
            <a:pPr>
              <a:lnSpc>
                <a:spcPct val="80000"/>
              </a:lnSpc>
              <a:buFontTx/>
              <a:buNone/>
            </a:pPr>
            <a:r>
              <a:rPr lang="en-AU" altLang="en-US" sz="2000">
                <a:solidFill>
                  <a:schemeClr val="bg2"/>
                </a:solidFill>
              </a:rPr>
              <a:t>Medically-orientated Assessment</a:t>
            </a:r>
            <a:endParaRPr lang="en-AU" altLang="en-US" sz="2000" b="1">
              <a:solidFill>
                <a:schemeClr val="bg2"/>
              </a:solidFill>
            </a:endParaRPr>
          </a:p>
          <a:p>
            <a:pPr>
              <a:lnSpc>
                <a:spcPct val="80000"/>
              </a:lnSpc>
            </a:pPr>
            <a:r>
              <a:rPr lang="en-AU" altLang="en-US" sz="2000"/>
              <a:t>The Geriatric Assessment is performed in addition to standard medical history and physical examination.</a:t>
            </a:r>
          </a:p>
          <a:p>
            <a:pPr>
              <a:lnSpc>
                <a:spcPct val="80000"/>
              </a:lnSpc>
            </a:pPr>
            <a:r>
              <a:rPr lang="en-AU" altLang="en-US" sz="2000"/>
              <a:t>The assessment seeks to uncover common conditions of frailty that affect functional status, e.g.</a:t>
            </a:r>
            <a:br>
              <a:rPr lang="en-AU" altLang="en-US" sz="2000"/>
            </a:br>
            <a:br>
              <a:rPr lang="en-AU" altLang="en-US" sz="2000"/>
            </a:br>
            <a:r>
              <a:rPr lang="en-AU" altLang="en-US" sz="2000">
                <a:solidFill>
                  <a:schemeClr val="accent2"/>
                </a:solidFill>
              </a:rPr>
              <a:t>-</a:t>
            </a:r>
            <a:r>
              <a:rPr lang="en-AU" altLang="en-US" sz="2000"/>
              <a:t> Impaired vision</a:t>
            </a:r>
          </a:p>
          <a:p>
            <a:pPr>
              <a:lnSpc>
                <a:spcPct val="80000"/>
              </a:lnSpc>
              <a:buFontTx/>
              <a:buNone/>
            </a:pPr>
            <a:r>
              <a:rPr lang="en-AU" altLang="en-US" sz="2000"/>
              <a:t>	</a:t>
            </a:r>
            <a:r>
              <a:rPr lang="en-AU" altLang="en-US" sz="2000">
                <a:solidFill>
                  <a:schemeClr val="accent2"/>
                </a:solidFill>
              </a:rPr>
              <a:t>-</a:t>
            </a:r>
            <a:r>
              <a:rPr lang="en-AU" altLang="en-US" sz="2000"/>
              <a:t> Impaired hearing</a:t>
            </a:r>
          </a:p>
          <a:p>
            <a:pPr>
              <a:lnSpc>
                <a:spcPct val="80000"/>
              </a:lnSpc>
              <a:buFontTx/>
              <a:buNone/>
            </a:pPr>
            <a:r>
              <a:rPr lang="en-AU" altLang="en-US" sz="2000"/>
              <a:t>	</a:t>
            </a:r>
            <a:r>
              <a:rPr lang="en-AU" altLang="en-US" sz="2000">
                <a:solidFill>
                  <a:schemeClr val="accent2"/>
                </a:solidFill>
              </a:rPr>
              <a:t>-</a:t>
            </a:r>
            <a:r>
              <a:rPr lang="en-AU" altLang="en-US" sz="2000"/>
              <a:t> Reduced mobility and falls</a:t>
            </a:r>
          </a:p>
          <a:p>
            <a:pPr>
              <a:lnSpc>
                <a:spcPct val="80000"/>
              </a:lnSpc>
              <a:buFontTx/>
              <a:buNone/>
            </a:pPr>
            <a:r>
              <a:rPr lang="en-AU" altLang="en-US" sz="2000"/>
              <a:t>	- Geriatric syndromes 	</a:t>
            </a:r>
            <a:r>
              <a:rPr lang="en-AU" altLang="en-US" sz="2000">
                <a:solidFill>
                  <a:schemeClr val="accent2"/>
                </a:solidFill>
              </a:rPr>
              <a:t>-</a:t>
            </a:r>
            <a:r>
              <a:rPr lang="en-AU" altLang="en-US" sz="2000"/>
              <a:t>	Cognition</a:t>
            </a:r>
          </a:p>
          <a:p>
            <a:pPr>
              <a:lnSpc>
                <a:spcPct val="80000"/>
              </a:lnSpc>
              <a:buFontTx/>
              <a:buNone/>
            </a:pPr>
            <a:r>
              <a:rPr lang="en-AU" altLang="en-US" sz="2000"/>
              <a:t>					</a:t>
            </a:r>
            <a:r>
              <a:rPr lang="en-AU" altLang="en-US" sz="2000">
                <a:solidFill>
                  <a:schemeClr val="accent2"/>
                </a:solidFill>
              </a:rPr>
              <a:t>-</a:t>
            </a:r>
            <a:r>
              <a:rPr lang="en-AU" altLang="en-US" sz="2000"/>
              <a:t>	Depression</a:t>
            </a:r>
          </a:p>
          <a:p>
            <a:pPr>
              <a:lnSpc>
                <a:spcPct val="80000"/>
              </a:lnSpc>
              <a:buFontTx/>
              <a:buNone/>
            </a:pPr>
            <a:r>
              <a:rPr lang="en-AU" altLang="en-US" sz="2000"/>
              <a:t>					</a:t>
            </a:r>
            <a:r>
              <a:rPr lang="en-AU" altLang="en-US" sz="2000">
                <a:solidFill>
                  <a:schemeClr val="accent2"/>
                </a:solidFill>
              </a:rPr>
              <a:t>-</a:t>
            </a:r>
            <a:r>
              <a:rPr lang="en-AU" altLang="en-US" sz="2000"/>
              <a:t>	Malnutrition</a:t>
            </a:r>
          </a:p>
          <a:p>
            <a:pPr>
              <a:lnSpc>
                <a:spcPct val="80000"/>
              </a:lnSpc>
              <a:buFontTx/>
              <a:buNone/>
            </a:pPr>
            <a:r>
              <a:rPr lang="en-AU" altLang="en-US" sz="2000"/>
              <a:t>					</a:t>
            </a:r>
            <a:r>
              <a:rPr lang="en-AU" altLang="en-US" sz="2000">
                <a:solidFill>
                  <a:schemeClr val="accent2"/>
                </a:solidFill>
              </a:rPr>
              <a:t>-</a:t>
            </a:r>
            <a:r>
              <a:rPr lang="en-AU" altLang="en-US" sz="2000"/>
              <a:t>	Urinary incontinence</a:t>
            </a:r>
          </a:p>
          <a:p>
            <a:pPr>
              <a:lnSpc>
                <a:spcPct val="80000"/>
              </a:lnSpc>
              <a:buFontTx/>
              <a:buNone/>
            </a:pPr>
            <a:r>
              <a:rPr lang="en-AU" altLang="en-US" sz="2000"/>
              <a:t>					</a:t>
            </a:r>
            <a:r>
              <a:rPr lang="en-AU" altLang="en-US" sz="2000">
                <a:solidFill>
                  <a:schemeClr val="accent2"/>
                </a:solidFill>
              </a:rPr>
              <a:t>-</a:t>
            </a:r>
            <a:r>
              <a:rPr lang="en-AU" altLang="en-US" sz="2000"/>
              <a:t>	Falls</a:t>
            </a:r>
          </a:p>
          <a:p>
            <a:pPr>
              <a:lnSpc>
                <a:spcPct val="80000"/>
              </a:lnSpc>
              <a:buFontTx/>
              <a:buNone/>
            </a:pPr>
            <a:r>
              <a:rPr lang="en-AU" altLang="en-US" sz="2000"/>
              <a:t>					</a:t>
            </a:r>
            <a:r>
              <a:rPr lang="en-AU" altLang="en-US" sz="2000">
                <a:solidFill>
                  <a:schemeClr val="accent2"/>
                </a:solidFill>
              </a:rPr>
              <a:t>-</a:t>
            </a:r>
            <a:r>
              <a:rPr lang="en-AU" altLang="en-US" sz="2000"/>
              <a:t>	Iatrogenic illness</a:t>
            </a:r>
          </a:p>
        </p:txBody>
      </p:sp>
    </p:spTree>
    <p:extLst>
      <p:ext uri="{BB962C8B-B14F-4D97-AF65-F5344CB8AC3E}">
        <p14:creationId xmlns:p14="http://schemas.microsoft.com/office/powerpoint/2010/main" val="14266729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524000" y="260351"/>
            <a:ext cx="9144000" cy="581025"/>
          </a:xfrm>
        </p:spPr>
        <p:txBody>
          <a:bodyPr/>
          <a:lstStyle/>
          <a:p>
            <a:pPr algn="ctr"/>
            <a:r>
              <a:rPr lang="en-AU" altLang="en-US" sz="2800" dirty="0">
                <a:solidFill>
                  <a:srgbClr val="FFC000"/>
                </a:solidFill>
              </a:rPr>
              <a:t>The Comprehensive Assessment of an Older Person</a:t>
            </a:r>
          </a:p>
        </p:txBody>
      </p:sp>
      <p:sp>
        <p:nvSpPr>
          <p:cNvPr id="24579" name="Rectangle 3"/>
          <p:cNvSpPr>
            <a:spLocks noGrp="1" noChangeArrowheads="1"/>
          </p:cNvSpPr>
          <p:nvPr>
            <p:ph type="body" idx="1"/>
          </p:nvPr>
        </p:nvSpPr>
        <p:spPr>
          <a:xfrm>
            <a:off x="1981200" y="1196976"/>
            <a:ext cx="8229600" cy="5472113"/>
          </a:xfrm>
        </p:spPr>
        <p:txBody>
          <a:bodyPr/>
          <a:lstStyle/>
          <a:p>
            <a:pPr>
              <a:lnSpc>
                <a:spcPct val="90000"/>
              </a:lnSpc>
              <a:buFontTx/>
              <a:buNone/>
            </a:pPr>
            <a:r>
              <a:rPr lang="en-AU" altLang="en-US" sz="1800" dirty="0">
                <a:solidFill>
                  <a:srgbClr val="FFC000"/>
                </a:solidFill>
              </a:rPr>
              <a:t>INTERDISCIPLINARY</a:t>
            </a:r>
          </a:p>
          <a:p>
            <a:pPr>
              <a:lnSpc>
                <a:spcPct val="90000"/>
              </a:lnSpc>
            </a:pPr>
            <a:r>
              <a:rPr lang="en-AU" altLang="en-US" sz="2400" dirty="0"/>
              <a:t>The comprehensive assessment can be done by a generic elderly health care worker, a General Practitioner, medical specialist or through a multi-disciplinary approach.</a:t>
            </a:r>
          </a:p>
          <a:p>
            <a:pPr>
              <a:lnSpc>
                <a:spcPct val="90000"/>
              </a:lnSpc>
            </a:pPr>
            <a:r>
              <a:rPr lang="en-AU" altLang="en-US" sz="2400" dirty="0"/>
              <a:t>It can be extended over time and place.</a:t>
            </a:r>
          </a:p>
          <a:p>
            <a:pPr>
              <a:lnSpc>
                <a:spcPct val="90000"/>
              </a:lnSpc>
            </a:pPr>
            <a:r>
              <a:rPr lang="en-AU" altLang="en-US" sz="2400" dirty="0"/>
              <a:t>The tools of assessment are the structured interview utilising screening instruments for:</a:t>
            </a:r>
            <a:br>
              <a:rPr lang="en-AU" altLang="en-US" sz="2400" dirty="0"/>
            </a:br>
            <a:r>
              <a:rPr lang="en-AU" altLang="en-US" sz="2400" dirty="0"/>
              <a:t>		Cognitive</a:t>
            </a:r>
            <a:br>
              <a:rPr lang="en-AU" altLang="en-US" sz="2400" dirty="0"/>
            </a:br>
            <a:r>
              <a:rPr lang="en-AU" altLang="en-US" sz="2400" dirty="0"/>
              <a:t>		Affective</a:t>
            </a:r>
            <a:br>
              <a:rPr lang="en-AU" altLang="en-US" sz="2400" dirty="0"/>
            </a:br>
            <a:r>
              <a:rPr lang="en-AU" altLang="en-US" sz="2400" dirty="0"/>
              <a:t>		Functional</a:t>
            </a:r>
            <a:br>
              <a:rPr lang="en-AU" altLang="en-US" sz="2400" dirty="0"/>
            </a:br>
            <a:r>
              <a:rPr lang="en-AU" altLang="en-US" sz="2400" dirty="0"/>
              <a:t>		Social (context and consequences)</a:t>
            </a:r>
            <a:br>
              <a:rPr lang="en-AU" altLang="en-US" sz="2400" dirty="0"/>
            </a:br>
            <a:r>
              <a:rPr lang="en-AU" altLang="en-US" sz="2400" dirty="0"/>
              <a:t>		Economic status</a:t>
            </a:r>
          </a:p>
          <a:p>
            <a:pPr>
              <a:lnSpc>
                <a:spcPct val="90000"/>
              </a:lnSpc>
            </a:pPr>
            <a:r>
              <a:rPr lang="en-AU" altLang="en-US" sz="2400" dirty="0"/>
              <a:t>Assessment especially useful for : </a:t>
            </a:r>
          </a:p>
          <a:p>
            <a:pPr lvl="4">
              <a:lnSpc>
                <a:spcPct val="90000"/>
              </a:lnSpc>
            </a:pPr>
            <a:r>
              <a:rPr lang="en-AU" altLang="en-US" sz="2400" dirty="0"/>
              <a:t>People in transition</a:t>
            </a:r>
          </a:p>
          <a:p>
            <a:pPr lvl="4">
              <a:lnSpc>
                <a:spcPct val="90000"/>
              </a:lnSpc>
            </a:pPr>
            <a:r>
              <a:rPr lang="en-AU" altLang="en-US" sz="2400" dirty="0"/>
              <a:t>Recent onset of physical or cognitive impairment</a:t>
            </a:r>
          </a:p>
          <a:p>
            <a:pPr>
              <a:lnSpc>
                <a:spcPct val="90000"/>
              </a:lnSpc>
              <a:buFontTx/>
              <a:buNone/>
            </a:pPr>
            <a:r>
              <a:rPr lang="en-AU" altLang="en-US" sz="2400" dirty="0"/>
              <a:t>			Fragmented (medical) care</a:t>
            </a:r>
          </a:p>
          <a:p>
            <a:pPr>
              <a:lnSpc>
                <a:spcPct val="90000"/>
              </a:lnSpc>
              <a:buFontTx/>
              <a:buNone/>
            </a:pPr>
            <a:r>
              <a:rPr lang="en-AU" altLang="en-US" sz="2400" dirty="0"/>
              <a:t>			Care-giver strain.</a:t>
            </a:r>
          </a:p>
        </p:txBody>
      </p:sp>
    </p:spTree>
    <p:extLst>
      <p:ext uri="{BB962C8B-B14F-4D97-AF65-F5344CB8AC3E}">
        <p14:creationId xmlns:p14="http://schemas.microsoft.com/office/powerpoint/2010/main" val="33989104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a:xfrm>
            <a:off x="2209800" y="304800"/>
            <a:ext cx="7772400" cy="1143000"/>
          </a:xfrm>
        </p:spPr>
        <p:txBody>
          <a:bodyPr/>
          <a:lstStyle/>
          <a:p>
            <a:pPr eaLnBrk="1" hangingPunct="1"/>
            <a:r>
              <a:rPr lang="en-US" altLang="en-US" sz="3600" b="1"/>
              <a:t>Comprehensive Geriatric Assessment</a:t>
            </a:r>
            <a:endParaRPr lang="en-US" altLang="en-US"/>
          </a:p>
        </p:txBody>
      </p:sp>
      <p:sp>
        <p:nvSpPr>
          <p:cNvPr id="15363" name="Text Box 3"/>
          <p:cNvSpPr txBox="1">
            <a:spLocks noChangeArrowheads="1"/>
          </p:cNvSpPr>
          <p:nvPr/>
        </p:nvSpPr>
        <p:spPr bwMode="auto">
          <a:xfrm>
            <a:off x="2133600" y="1447800"/>
            <a:ext cx="7924800" cy="369332"/>
          </a:xfrm>
          <a:prstGeom prst="rect">
            <a:avLst/>
          </a:prstGeom>
          <a:noFill/>
          <a:ln w="9525">
            <a:noFill/>
            <a:miter lim="800000"/>
            <a:headEnd/>
            <a:tailEnd/>
          </a:ln>
          <a:effectLst/>
        </p:spPr>
        <p:txBody>
          <a:bodyPr>
            <a:spAutoFit/>
          </a:bodyPr>
          <a:lstStyle/>
          <a:p>
            <a:pPr marL="171450" indent="-171450" eaLnBrk="0" hangingPunct="0">
              <a:spcBef>
                <a:spcPct val="50000"/>
              </a:spcBef>
              <a:defRPr/>
            </a:pPr>
            <a:r>
              <a:rPr lang="en-US" b="1" i="1" kern="0">
                <a:solidFill>
                  <a:schemeClr val="folHlink"/>
                </a:solidFill>
                <a:effectLst>
                  <a:outerShdw blurRad="38100" dist="38100" dir="2700000" algn="tl">
                    <a:srgbClr val="000000"/>
                  </a:outerShdw>
                </a:effectLst>
              </a:rPr>
              <a:t>Who needs a geriatric assessment?</a:t>
            </a:r>
            <a:endParaRPr lang="en-US" b="1" kern="0">
              <a:solidFill>
                <a:srgbClr val="FF0000"/>
              </a:solidFill>
              <a:effectLst>
                <a:outerShdw blurRad="38100" dist="38100" dir="2700000" algn="tl">
                  <a:srgbClr val="000000"/>
                </a:outerShdw>
              </a:effectLst>
            </a:endParaRPr>
          </a:p>
        </p:txBody>
      </p:sp>
      <p:graphicFrame>
        <p:nvGraphicFramePr>
          <p:cNvPr id="149504" name="Object 1024"/>
          <p:cNvGraphicFramePr>
            <a:graphicFrameLocks noChangeAspect="1"/>
          </p:cNvGraphicFramePr>
          <p:nvPr/>
        </p:nvGraphicFramePr>
        <p:xfrm>
          <a:off x="1997075" y="2441576"/>
          <a:ext cx="7989888" cy="3998913"/>
        </p:xfrm>
        <a:graphic>
          <a:graphicData uri="http://schemas.openxmlformats.org/presentationml/2006/ole">
            <mc:AlternateContent xmlns:mc="http://schemas.openxmlformats.org/markup-compatibility/2006">
              <mc:Choice xmlns:v="urn:schemas-microsoft-com:vml" Requires="v">
                <p:oleObj spid="_x0000_s1031" name="MS Org Chart" r:id="rId4" imgW="5371920" imgH="996840" progId="OrgPlusWOPX.4">
                  <p:embed followColorScheme="full"/>
                </p:oleObj>
              </mc:Choice>
              <mc:Fallback>
                <p:oleObj name="MS Org Chart" r:id="rId4" imgW="5371920" imgH="996840" progId="OrgPlusWOPX.4">
                  <p:embed followColorScheme="full"/>
                  <p:pic>
                    <p:nvPicPr>
                      <p:cNvPr id="149504" name="Object 102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97075" y="2441576"/>
                        <a:ext cx="7989888" cy="3998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9943111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149504"/>
                                        </p:tgtEl>
                                        <p:attrNameLst>
                                          <p:attrName>style.visibility</p:attrName>
                                        </p:attrNameLst>
                                      </p:cBhvr>
                                      <p:to>
                                        <p:strVal val="visible"/>
                                      </p:to>
                                    </p:set>
                                    <p:animEffect transition="in" filter="slide(fromBottom)">
                                      <p:cBhvr>
                                        <p:cTn id="7" dur="500"/>
                                        <p:tgtEl>
                                          <p:spTgt spid="1495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Comprehensive Geriatric Assessment</a:t>
            </a:r>
          </a:p>
        </p:txBody>
      </p:sp>
      <p:sp>
        <p:nvSpPr>
          <p:cNvPr id="17411" name="Rectangle 3"/>
          <p:cNvSpPr>
            <a:spLocks noGrp="1" noChangeArrowheads="1"/>
          </p:cNvSpPr>
          <p:nvPr>
            <p:ph type="body" idx="1"/>
          </p:nvPr>
        </p:nvSpPr>
        <p:spPr/>
        <p:txBody>
          <a:bodyPr/>
          <a:lstStyle/>
          <a:p>
            <a:pPr eaLnBrk="1" hangingPunct="1">
              <a:lnSpc>
                <a:spcPct val="90000"/>
              </a:lnSpc>
            </a:pPr>
            <a:r>
              <a:rPr lang="en-US" altLang="en-US">
                <a:solidFill>
                  <a:schemeClr val="folHlink"/>
                </a:solidFill>
              </a:rPr>
              <a:t>Too Sick to Benefit</a:t>
            </a:r>
          </a:p>
          <a:p>
            <a:pPr lvl="1" eaLnBrk="1" hangingPunct="1">
              <a:lnSpc>
                <a:spcPct val="90000"/>
              </a:lnSpc>
            </a:pPr>
            <a:r>
              <a:rPr lang="en-US" altLang="en-US"/>
              <a:t>Critically ill or medically unstable</a:t>
            </a:r>
          </a:p>
          <a:p>
            <a:pPr lvl="1" eaLnBrk="1" hangingPunct="1">
              <a:lnSpc>
                <a:spcPct val="90000"/>
              </a:lnSpc>
            </a:pPr>
            <a:r>
              <a:rPr lang="en-US" altLang="en-US"/>
              <a:t>Terminally ill</a:t>
            </a:r>
          </a:p>
          <a:p>
            <a:pPr lvl="1" eaLnBrk="1" hangingPunct="1">
              <a:lnSpc>
                <a:spcPct val="90000"/>
              </a:lnSpc>
            </a:pPr>
            <a:r>
              <a:rPr lang="en-US" altLang="en-US"/>
              <a:t>Disorders with no effective treatment</a:t>
            </a:r>
          </a:p>
          <a:p>
            <a:pPr eaLnBrk="1" hangingPunct="1">
              <a:lnSpc>
                <a:spcPct val="90000"/>
              </a:lnSpc>
            </a:pPr>
            <a:r>
              <a:rPr lang="en-US" altLang="en-US">
                <a:solidFill>
                  <a:schemeClr val="folHlink"/>
                </a:solidFill>
              </a:rPr>
              <a:t>Appropriate and Will Benefit</a:t>
            </a:r>
          </a:p>
          <a:p>
            <a:pPr lvl="1" eaLnBrk="1" hangingPunct="1">
              <a:lnSpc>
                <a:spcPct val="90000"/>
              </a:lnSpc>
            </a:pPr>
            <a:r>
              <a:rPr lang="en-US" altLang="en-US"/>
              <a:t>Multiple interacting biopsychological problems that are amenable to treatment</a:t>
            </a:r>
          </a:p>
          <a:p>
            <a:pPr lvl="1" eaLnBrk="1" hangingPunct="1">
              <a:lnSpc>
                <a:spcPct val="90000"/>
              </a:lnSpc>
            </a:pPr>
            <a:r>
              <a:rPr lang="en-US" altLang="en-US"/>
              <a:t>Disorders that require rehabilitation therapy</a:t>
            </a:r>
          </a:p>
        </p:txBody>
      </p:sp>
    </p:spTree>
    <p:extLst>
      <p:ext uri="{BB962C8B-B14F-4D97-AF65-F5344CB8AC3E}">
        <p14:creationId xmlns:p14="http://schemas.microsoft.com/office/powerpoint/2010/main" val="10488373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en-US"/>
              <a:t>Comprehensive Geriatric Assessment</a:t>
            </a:r>
          </a:p>
        </p:txBody>
      </p:sp>
      <p:sp>
        <p:nvSpPr>
          <p:cNvPr id="19459" name="Rectangle 3"/>
          <p:cNvSpPr>
            <a:spLocks noGrp="1" noChangeArrowheads="1"/>
          </p:cNvSpPr>
          <p:nvPr>
            <p:ph type="body" idx="1"/>
          </p:nvPr>
        </p:nvSpPr>
        <p:spPr/>
        <p:txBody>
          <a:bodyPr/>
          <a:lstStyle/>
          <a:p>
            <a:pPr eaLnBrk="1" hangingPunct="1"/>
            <a:r>
              <a:rPr lang="en-US" altLang="en-US"/>
              <a:t>Too Well to Benefit</a:t>
            </a:r>
          </a:p>
          <a:p>
            <a:pPr lvl="1" eaLnBrk="1" hangingPunct="1"/>
            <a:r>
              <a:rPr lang="en-US" altLang="en-US"/>
              <a:t>One or a few medical conditions</a:t>
            </a:r>
          </a:p>
          <a:p>
            <a:pPr lvl="1" eaLnBrk="1" hangingPunct="1"/>
            <a:r>
              <a:rPr lang="en-US" altLang="en-US"/>
              <a:t>Needing prevention measures only</a:t>
            </a:r>
          </a:p>
          <a:p>
            <a:pPr eaLnBrk="1" hangingPunct="1">
              <a:buFontTx/>
              <a:buNone/>
            </a:pPr>
            <a:r>
              <a:rPr lang="en-US" altLang="en-US"/>
              <a:t>	</a:t>
            </a:r>
          </a:p>
        </p:txBody>
      </p:sp>
    </p:spTree>
    <p:extLst>
      <p:ext uri="{BB962C8B-B14F-4D97-AF65-F5344CB8AC3E}">
        <p14:creationId xmlns:p14="http://schemas.microsoft.com/office/powerpoint/2010/main" val="11457970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en-US"/>
              <a:t>Who Needs Assessments?</a:t>
            </a:r>
          </a:p>
        </p:txBody>
      </p:sp>
      <p:sp>
        <p:nvSpPr>
          <p:cNvPr id="18435" name="Rectangle 3"/>
          <p:cNvSpPr>
            <a:spLocks noGrp="1" noChangeArrowheads="1"/>
          </p:cNvSpPr>
          <p:nvPr>
            <p:ph type="body" idx="1"/>
          </p:nvPr>
        </p:nvSpPr>
        <p:spPr/>
        <p:txBody>
          <a:bodyPr/>
          <a:lstStyle/>
          <a:p>
            <a:pPr eaLnBrk="1" hangingPunct="1">
              <a:lnSpc>
                <a:spcPct val="90000"/>
              </a:lnSpc>
            </a:pPr>
            <a:r>
              <a:rPr lang="en-US" altLang="en-US"/>
              <a:t>For patients with living situation in transition</a:t>
            </a:r>
          </a:p>
          <a:p>
            <a:pPr eaLnBrk="1" hangingPunct="1">
              <a:lnSpc>
                <a:spcPct val="90000"/>
              </a:lnSpc>
            </a:pPr>
            <a:r>
              <a:rPr lang="en-US" altLang="en-US"/>
              <a:t>Recent development of physical or cognitive impairments</a:t>
            </a:r>
          </a:p>
          <a:p>
            <a:pPr eaLnBrk="1" hangingPunct="1">
              <a:lnSpc>
                <a:spcPct val="90000"/>
              </a:lnSpc>
            </a:pPr>
            <a:r>
              <a:rPr lang="en-US" altLang="en-US"/>
              <a:t>Patients with fragmented specialty medical care</a:t>
            </a:r>
          </a:p>
          <a:p>
            <a:pPr eaLnBrk="1" hangingPunct="1">
              <a:lnSpc>
                <a:spcPct val="90000"/>
              </a:lnSpc>
            </a:pPr>
            <a:r>
              <a:rPr lang="en-US" altLang="en-US"/>
              <a:t>Evaluating patient competency/capacity</a:t>
            </a:r>
          </a:p>
          <a:p>
            <a:pPr eaLnBrk="1" hangingPunct="1">
              <a:lnSpc>
                <a:spcPct val="90000"/>
              </a:lnSpc>
            </a:pPr>
            <a:r>
              <a:rPr lang="en-US" altLang="en-US"/>
              <a:t>Dealing with medico-legal issues</a:t>
            </a:r>
          </a:p>
        </p:txBody>
      </p:sp>
      <p:sp>
        <p:nvSpPr>
          <p:cNvPr id="28676" name="Text Box 4"/>
          <p:cNvSpPr txBox="1">
            <a:spLocks noChangeArrowheads="1"/>
          </p:cNvSpPr>
          <p:nvPr/>
        </p:nvSpPr>
        <p:spPr bwMode="auto">
          <a:xfrm>
            <a:off x="7391400" y="6096000"/>
            <a:ext cx="2819400" cy="274638"/>
          </a:xfrm>
          <a:prstGeom prst="rect">
            <a:avLst/>
          </a:prstGeom>
          <a:noFill/>
          <a:ln w="9525">
            <a:noFill/>
            <a:miter lim="800000"/>
            <a:headEnd/>
            <a:tailEnd/>
          </a:ln>
          <a:effectLst/>
        </p:spPr>
        <p:txBody>
          <a:bodyPr>
            <a:spAutoFit/>
          </a:bodyPr>
          <a:lstStyle/>
          <a:p>
            <a:pPr>
              <a:spcBef>
                <a:spcPct val="50000"/>
              </a:spcBef>
              <a:defRPr/>
            </a:pPr>
            <a:r>
              <a:rPr lang="en-US" sz="1200" b="1" i="1" kern="0">
                <a:solidFill>
                  <a:sysClr val="windowText" lastClr="000000"/>
                </a:solidFill>
                <a:effectLst>
                  <a:outerShdw blurRad="38100" dist="38100" dir="2700000" algn="tl">
                    <a:srgbClr val="000000"/>
                  </a:outerShdw>
                </a:effectLst>
                <a:latin typeface="Arial Narrow" pitchFamily="34" charset="0"/>
              </a:rPr>
              <a:t>NIH Consensus Devt Conf JAGS, 1990</a:t>
            </a:r>
          </a:p>
        </p:txBody>
      </p:sp>
    </p:spTree>
    <p:extLst>
      <p:ext uri="{BB962C8B-B14F-4D97-AF65-F5344CB8AC3E}">
        <p14:creationId xmlns:p14="http://schemas.microsoft.com/office/powerpoint/2010/main" val="1387982763"/>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a:t>Physical Health </a:t>
            </a:r>
          </a:p>
        </p:txBody>
      </p:sp>
      <p:sp>
        <p:nvSpPr>
          <p:cNvPr id="5" name="Marcador de contenido 4"/>
          <p:cNvSpPr>
            <a:spLocks noGrp="1"/>
          </p:cNvSpPr>
          <p:nvPr>
            <p:ph idx="1"/>
          </p:nvPr>
        </p:nvSpPr>
        <p:spPr>
          <a:xfrm>
            <a:off x="0" y="1981200"/>
            <a:ext cx="12192000" cy="4114800"/>
          </a:xfrm>
        </p:spPr>
        <p:txBody>
          <a:bodyPr/>
          <a:lstStyle/>
          <a:p>
            <a:pPr algn="just"/>
            <a:r>
              <a:rPr lang="en-US" sz="2800" dirty="0"/>
              <a:t>The	 geriatric	assessment	incorporates	all	facets	of   a	conventional medical	history,	including	main	problem, current	illness,	 past	 and	current	medical	problems,	family	and	social history,	 demographic	data,	and	a	review	of	systems. The	 approach	to	the	history	and	physical	examination, however,	 should be	specific	to	older	persons.	In particular, topics  such  	 as	nutrition,	vision,	hearing,	fecal	and	urinary continence, balance and fall	prevention,	osteoporosis,	and polypharmacy	</a:t>
            </a:r>
            <a:r>
              <a:rPr lang="en-US" sz="2800" dirty="0" err="1"/>
              <a:t>shoul</a:t>
            </a:r>
            <a:r>
              <a:rPr lang="en-US" sz="2800" dirty="0"/>
              <a:t> 	be included	in	the	evaluation</a:t>
            </a:r>
          </a:p>
        </p:txBody>
      </p:sp>
    </p:spTree>
    <p:extLst>
      <p:ext uri="{BB962C8B-B14F-4D97-AF65-F5344CB8AC3E}">
        <p14:creationId xmlns:p14="http://schemas.microsoft.com/office/powerpoint/2010/main" val="5653325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pic>
        <p:nvPicPr>
          <p:cNvPr id="4" name="Marcador de contenido 3" descr="Recorte de pantall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97000" y="609600"/>
            <a:ext cx="7975600" cy="6045200"/>
          </a:xfrm>
        </p:spPr>
      </p:pic>
    </p:spTree>
    <p:extLst>
      <p:ext uri="{BB962C8B-B14F-4D97-AF65-F5344CB8AC3E}">
        <p14:creationId xmlns:p14="http://schemas.microsoft.com/office/powerpoint/2010/main" val="38877306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a:t>Functional Assessment</a:t>
            </a:r>
          </a:p>
        </p:txBody>
      </p:sp>
      <p:sp>
        <p:nvSpPr>
          <p:cNvPr id="3" name="Marcador de SmartArt 2"/>
          <p:cNvSpPr>
            <a:spLocks noGrp="1"/>
          </p:cNvSpPr>
          <p:nvPr>
            <p:ph type="dgm" idx="1"/>
          </p:nvPr>
        </p:nvSpPr>
        <p:spPr/>
      </p:sp>
      <p:sp>
        <p:nvSpPr>
          <p:cNvPr id="5" name="Rectángulo 4"/>
          <p:cNvSpPr/>
          <p:nvPr/>
        </p:nvSpPr>
        <p:spPr>
          <a:xfrm>
            <a:off x="914400" y="2551837"/>
            <a:ext cx="10363200" cy="2831544"/>
          </a:xfrm>
          <a:prstGeom prst="rect">
            <a:avLst/>
          </a:prstGeom>
        </p:spPr>
        <p:txBody>
          <a:bodyPr wrap="square">
            <a:spAutoFit/>
          </a:bodyPr>
          <a:lstStyle/>
          <a:p>
            <a:r>
              <a:rPr lang="en-US" dirty="0"/>
              <a:t> </a:t>
            </a:r>
          </a:p>
          <a:p>
            <a:r>
              <a:rPr lang="en-US" sz="3200" dirty="0"/>
              <a:t>Functioning can be assessed through informal means, such as observing the individual, and asking the individual, family, and staff questions, or through formal testing.  Historically, functioning as been formally assessed through ADL and IADL rating scales. </a:t>
            </a:r>
          </a:p>
        </p:txBody>
      </p:sp>
    </p:spTree>
    <p:extLst>
      <p:ext uri="{BB962C8B-B14F-4D97-AF65-F5344CB8AC3E}">
        <p14:creationId xmlns:p14="http://schemas.microsoft.com/office/powerpoint/2010/main" val="40414696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09800" y="304800"/>
            <a:ext cx="7772400" cy="1143000"/>
          </a:xfrm>
        </p:spPr>
        <p:txBody>
          <a:bodyPr/>
          <a:lstStyle/>
          <a:p>
            <a:pPr eaLnBrk="1" hangingPunct="1"/>
            <a:r>
              <a:rPr lang="en-US" altLang="en-US" sz="3600" b="1"/>
              <a:t>Comprehensive Geriatric Assessment</a:t>
            </a:r>
            <a:endParaRPr lang="en-US" altLang="en-US"/>
          </a:p>
        </p:txBody>
      </p:sp>
      <p:sp>
        <p:nvSpPr>
          <p:cNvPr id="30723" name="Text Box 3"/>
          <p:cNvSpPr txBox="1">
            <a:spLocks noChangeArrowheads="1"/>
          </p:cNvSpPr>
          <p:nvPr/>
        </p:nvSpPr>
        <p:spPr bwMode="auto">
          <a:xfrm>
            <a:off x="2209800" y="3200400"/>
            <a:ext cx="3886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endParaRPr lang="en-US" altLang="en-US" kern="0"/>
          </a:p>
        </p:txBody>
      </p:sp>
      <p:sp>
        <p:nvSpPr>
          <p:cNvPr id="30724" name="Text Box 4"/>
          <p:cNvSpPr txBox="1">
            <a:spLocks noChangeArrowheads="1"/>
          </p:cNvSpPr>
          <p:nvPr/>
        </p:nvSpPr>
        <p:spPr bwMode="auto">
          <a:xfrm>
            <a:off x="6423025" y="3192463"/>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endParaRPr lang="en-US" altLang="en-US" kern="0"/>
          </a:p>
        </p:txBody>
      </p:sp>
      <p:sp>
        <p:nvSpPr>
          <p:cNvPr id="71685" name="Text Box 5"/>
          <p:cNvSpPr txBox="1">
            <a:spLocks noChangeArrowheads="1"/>
          </p:cNvSpPr>
          <p:nvPr/>
        </p:nvSpPr>
        <p:spPr bwMode="auto">
          <a:xfrm>
            <a:off x="2362200" y="1447801"/>
            <a:ext cx="7696200" cy="1015663"/>
          </a:xfrm>
          <a:prstGeom prst="rect">
            <a:avLst/>
          </a:prstGeom>
          <a:noFill/>
          <a:ln w="9525">
            <a:noFill/>
            <a:miter lim="800000"/>
            <a:headEnd/>
            <a:tailEnd/>
          </a:ln>
          <a:effectLst/>
        </p:spPr>
        <p:txBody>
          <a:bodyPr>
            <a:spAutoFit/>
          </a:bodyPr>
          <a:lstStyle/>
          <a:p>
            <a:pPr eaLnBrk="0" hangingPunct="0">
              <a:spcBef>
                <a:spcPct val="50000"/>
              </a:spcBef>
              <a:defRPr/>
            </a:pPr>
            <a:r>
              <a:rPr lang="en-US" sz="3200" b="1" kern="0">
                <a:solidFill>
                  <a:schemeClr val="folHlink"/>
                </a:solidFill>
                <a:effectLst>
                  <a:outerShdw blurRad="38100" dist="38100" dir="2700000" algn="tl">
                    <a:srgbClr val="000000"/>
                  </a:outerShdw>
                </a:effectLst>
              </a:rPr>
              <a:t>KATZ</a:t>
            </a:r>
            <a:r>
              <a:rPr lang="en-US" sz="2800" b="1" kern="0">
                <a:solidFill>
                  <a:schemeClr val="folHlink"/>
                </a:solidFill>
                <a:effectLst>
                  <a:outerShdw blurRad="38100" dist="38100" dir="2700000" algn="tl">
                    <a:srgbClr val="000000"/>
                  </a:outerShdw>
                </a:effectLst>
              </a:rPr>
              <a:t> INDEX OF ACTIVITIES OF DAILY LIVING</a:t>
            </a:r>
          </a:p>
        </p:txBody>
      </p:sp>
      <p:sp>
        <p:nvSpPr>
          <p:cNvPr id="71686" name="Text Box 6"/>
          <p:cNvSpPr txBox="1">
            <a:spLocks noChangeArrowheads="1"/>
          </p:cNvSpPr>
          <p:nvPr/>
        </p:nvSpPr>
        <p:spPr bwMode="auto">
          <a:xfrm>
            <a:off x="3200400" y="2667001"/>
            <a:ext cx="2362200" cy="2830513"/>
          </a:xfrm>
          <a:prstGeom prst="rect">
            <a:avLst/>
          </a:prstGeom>
          <a:noFill/>
          <a:ln w="9525">
            <a:noFill/>
            <a:miter lim="800000"/>
            <a:headEnd/>
            <a:tailEnd/>
          </a:ln>
          <a:effectLst/>
        </p:spPr>
        <p:txBody>
          <a:bodyPr>
            <a:spAutoFit/>
          </a:bodyPr>
          <a:lstStyle/>
          <a:p>
            <a:pPr eaLnBrk="0" hangingPunct="0">
              <a:lnSpc>
                <a:spcPct val="65000"/>
              </a:lnSpc>
              <a:spcBef>
                <a:spcPct val="50000"/>
              </a:spcBef>
              <a:buFontTx/>
              <a:buChar char="•"/>
              <a:defRPr/>
            </a:pPr>
            <a:r>
              <a:rPr lang="en-US" sz="2800" b="1" kern="0">
                <a:solidFill>
                  <a:sysClr val="windowText" lastClr="000000"/>
                </a:solidFill>
                <a:effectLst>
                  <a:outerShdw blurRad="38100" dist="38100" dir="2700000" algn="tl">
                    <a:srgbClr val="000000"/>
                  </a:outerShdw>
                </a:effectLst>
              </a:rPr>
              <a:t>Bathing</a:t>
            </a:r>
          </a:p>
          <a:p>
            <a:pPr eaLnBrk="0" hangingPunct="0">
              <a:lnSpc>
                <a:spcPct val="65000"/>
              </a:lnSpc>
              <a:spcBef>
                <a:spcPct val="50000"/>
              </a:spcBef>
              <a:buFontTx/>
              <a:buChar char="•"/>
              <a:defRPr/>
            </a:pPr>
            <a:r>
              <a:rPr lang="en-US" sz="2800" b="1" kern="0">
                <a:solidFill>
                  <a:sysClr val="windowText" lastClr="000000"/>
                </a:solidFill>
                <a:effectLst>
                  <a:outerShdw blurRad="38100" dist="38100" dir="2700000" algn="tl">
                    <a:srgbClr val="000000"/>
                  </a:outerShdw>
                </a:effectLst>
              </a:rPr>
              <a:t>Dressing</a:t>
            </a:r>
          </a:p>
          <a:p>
            <a:pPr eaLnBrk="0" hangingPunct="0">
              <a:lnSpc>
                <a:spcPct val="65000"/>
              </a:lnSpc>
              <a:spcBef>
                <a:spcPct val="50000"/>
              </a:spcBef>
              <a:buFontTx/>
              <a:buChar char="•"/>
              <a:defRPr/>
            </a:pPr>
            <a:r>
              <a:rPr lang="en-US" sz="2800" b="1" kern="0">
                <a:solidFill>
                  <a:sysClr val="windowText" lastClr="000000"/>
                </a:solidFill>
                <a:effectLst>
                  <a:outerShdw blurRad="38100" dist="38100" dir="2700000" algn="tl">
                    <a:srgbClr val="000000"/>
                  </a:outerShdw>
                </a:effectLst>
              </a:rPr>
              <a:t>Toileting</a:t>
            </a:r>
          </a:p>
          <a:p>
            <a:pPr eaLnBrk="0" hangingPunct="0">
              <a:lnSpc>
                <a:spcPct val="65000"/>
              </a:lnSpc>
              <a:spcBef>
                <a:spcPct val="50000"/>
              </a:spcBef>
              <a:buFontTx/>
              <a:buChar char="•"/>
              <a:defRPr/>
            </a:pPr>
            <a:r>
              <a:rPr lang="en-US" sz="2800" b="1" kern="0">
                <a:solidFill>
                  <a:sysClr val="windowText" lastClr="000000"/>
                </a:solidFill>
                <a:effectLst>
                  <a:outerShdw blurRad="38100" dist="38100" dir="2700000" algn="tl">
                    <a:srgbClr val="000000"/>
                  </a:outerShdw>
                </a:effectLst>
              </a:rPr>
              <a:t>Transfer</a:t>
            </a:r>
          </a:p>
          <a:p>
            <a:pPr eaLnBrk="0" hangingPunct="0">
              <a:lnSpc>
                <a:spcPct val="65000"/>
              </a:lnSpc>
              <a:spcBef>
                <a:spcPct val="50000"/>
              </a:spcBef>
              <a:buFontTx/>
              <a:buChar char="•"/>
              <a:defRPr/>
            </a:pPr>
            <a:r>
              <a:rPr lang="en-US" sz="2800" b="1" kern="0">
                <a:solidFill>
                  <a:sysClr val="windowText" lastClr="000000"/>
                </a:solidFill>
                <a:effectLst>
                  <a:outerShdw blurRad="38100" dist="38100" dir="2700000" algn="tl">
                    <a:srgbClr val="000000"/>
                  </a:outerShdw>
                </a:effectLst>
              </a:rPr>
              <a:t>Continence</a:t>
            </a:r>
          </a:p>
          <a:p>
            <a:pPr eaLnBrk="0" hangingPunct="0">
              <a:lnSpc>
                <a:spcPct val="65000"/>
              </a:lnSpc>
              <a:spcBef>
                <a:spcPct val="50000"/>
              </a:spcBef>
              <a:buFontTx/>
              <a:buChar char="•"/>
              <a:defRPr/>
            </a:pPr>
            <a:r>
              <a:rPr lang="en-US" sz="2800" b="1" kern="0">
                <a:solidFill>
                  <a:sysClr val="windowText" lastClr="000000"/>
                </a:solidFill>
                <a:effectLst>
                  <a:outerShdw blurRad="38100" dist="38100" dir="2700000" algn="tl">
                    <a:srgbClr val="000000"/>
                  </a:outerShdw>
                </a:effectLst>
              </a:rPr>
              <a:t>Feeding</a:t>
            </a:r>
            <a:endParaRPr lang="en-US" sz="2800" kern="0">
              <a:solidFill>
                <a:sysClr val="windowText" lastClr="000000"/>
              </a:solidFill>
            </a:endParaRPr>
          </a:p>
        </p:txBody>
      </p:sp>
      <p:sp>
        <p:nvSpPr>
          <p:cNvPr id="71687" name="Text Box 7"/>
          <p:cNvSpPr txBox="1">
            <a:spLocks noChangeArrowheads="1"/>
          </p:cNvSpPr>
          <p:nvPr/>
        </p:nvSpPr>
        <p:spPr bwMode="auto">
          <a:xfrm>
            <a:off x="6172200" y="3352800"/>
            <a:ext cx="2362200" cy="1354138"/>
          </a:xfrm>
          <a:prstGeom prst="rect">
            <a:avLst/>
          </a:prstGeom>
          <a:noFill/>
          <a:ln w="9525">
            <a:noFill/>
            <a:miter lim="800000"/>
            <a:headEnd/>
            <a:tailEnd/>
          </a:ln>
          <a:effectLst/>
        </p:spPr>
        <p:txBody>
          <a:bodyPr>
            <a:spAutoFit/>
          </a:bodyPr>
          <a:lstStyle/>
          <a:p>
            <a:pPr eaLnBrk="0" hangingPunct="0">
              <a:lnSpc>
                <a:spcPct val="65000"/>
              </a:lnSpc>
              <a:spcBef>
                <a:spcPct val="50000"/>
              </a:spcBef>
              <a:defRPr/>
            </a:pPr>
            <a:r>
              <a:rPr lang="en-US" sz="2800" b="1" kern="0">
                <a:solidFill>
                  <a:schemeClr val="tx2"/>
                </a:solidFill>
                <a:effectLst>
                  <a:outerShdw blurRad="38100" dist="38100" dir="2700000" algn="tl">
                    <a:srgbClr val="000000"/>
                  </a:outerShdw>
                </a:effectLst>
              </a:rPr>
              <a:t>Independent</a:t>
            </a:r>
          </a:p>
          <a:p>
            <a:pPr eaLnBrk="0" hangingPunct="0">
              <a:lnSpc>
                <a:spcPct val="65000"/>
              </a:lnSpc>
              <a:spcBef>
                <a:spcPct val="50000"/>
              </a:spcBef>
              <a:defRPr/>
            </a:pPr>
            <a:r>
              <a:rPr lang="en-US" sz="2800" b="1" kern="0">
                <a:solidFill>
                  <a:schemeClr val="tx2"/>
                </a:solidFill>
                <a:effectLst>
                  <a:outerShdw blurRad="38100" dist="38100" dir="2700000" algn="tl">
                    <a:srgbClr val="000000"/>
                  </a:outerShdw>
                </a:effectLst>
              </a:rPr>
              <a:t>Assistance</a:t>
            </a:r>
          </a:p>
          <a:p>
            <a:pPr eaLnBrk="0" hangingPunct="0">
              <a:lnSpc>
                <a:spcPct val="65000"/>
              </a:lnSpc>
              <a:spcBef>
                <a:spcPct val="50000"/>
              </a:spcBef>
              <a:defRPr/>
            </a:pPr>
            <a:r>
              <a:rPr lang="en-US" sz="2800" b="1" kern="0">
                <a:solidFill>
                  <a:schemeClr val="tx2"/>
                </a:solidFill>
                <a:effectLst>
                  <a:outerShdw blurRad="38100" dist="38100" dir="2700000" algn="tl">
                    <a:srgbClr val="000000"/>
                  </a:outerShdw>
                </a:effectLst>
              </a:rPr>
              <a:t>Dependent</a:t>
            </a:r>
            <a:endParaRPr lang="en-US" sz="2800" kern="0">
              <a:solidFill>
                <a:schemeClr val="tx2"/>
              </a:solidFill>
            </a:endParaRPr>
          </a:p>
        </p:txBody>
      </p:sp>
      <p:sp>
        <p:nvSpPr>
          <p:cNvPr id="71688" name="Text Box 8"/>
          <p:cNvSpPr txBox="1">
            <a:spLocks noChangeArrowheads="1"/>
          </p:cNvSpPr>
          <p:nvPr/>
        </p:nvSpPr>
        <p:spPr bwMode="auto">
          <a:xfrm>
            <a:off x="4365959" y="5821948"/>
            <a:ext cx="5971508" cy="338554"/>
          </a:xfrm>
          <a:prstGeom prst="rect">
            <a:avLst/>
          </a:prstGeom>
          <a:noFill/>
          <a:ln w="38100">
            <a:noFill/>
            <a:miter lim="800000"/>
            <a:headEnd/>
            <a:tailEnd/>
          </a:ln>
          <a:effectLst/>
        </p:spPr>
        <p:txBody>
          <a:bodyPr wrap="none" anchor="ctr">
            <a:spAutoFit/>
          </a:bodyPr>
          <a:lstStyle/>
          <a:p>
            <a:pPr algn="ctr" eaLnBrk="0" hangingPunct="0">
              <a:spcBef>
                <a:spcPct val="50000"/>
              </a:spcBef>
              <a:defRPr/>
            </a:pPr>
            <a:r>
              <a:rPr lang="en-US" sz="1600" b="1" i="1" kern="0">
                <a:solidFill>
                  <a:sysClr val="windowText" lastClr="000000"/>
                </a:solidFill>
                <a:effectLst>
                  <a:outerShdw blurRad="38100" dist="38100" dir="2700000" algn="tl">
                    <a:srgbClr val="000000"/>
                  </a:outerShdw>
                </a:effectLst>
              </a:rPr>
              <a:t>Katz S et al. Studies of Illness in the Aged: The Index of ADL; 1963.</a:t>
            </a:r>
          </a:p>
        </p:txBody>
      </p:sp>
    </p:spTree>
    <p:extLst>
      <p:ext uri="{BB962C8B-B14F-4D97-AF65-F5344CB8AC3E}">
        <p14:creationId xmlns:p14="http://schemas.microsoft.com/office/powerpoint/2010/main" val="3764247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a:xfrm>
            <a:off x="0" y="1981200"/>
            <a:ext cx="12192000" cy="3162300"/>
          </a:xfrm>
        </p:spPr>
        <p:txBody>
          <a:bodyPr/>
          <a:lstStyle/>
          <a:p>
            <a:pPr marL="0" indent="0" algn="just">
              <a:buNone/>
            </a:pPr>
            <a:r>
              <a:rPr lang="en-US" sz="2800" dirty="0"/>
              <a:t>Approximately one-half	of the	ambulatory	primary care	 for adults older than 65 years is provided by family physicians and approximately  22 Percent of visits  to family physicians are from older adults. It is estimated that older adults will comprise at least 30 percent of the patients in typical family medicine outpatient practices ,	60 percent in hospital </a:t>
            </a:r>
            <a:r>
              <a:rPr lang="en-US" sz="2800" dirty="0" err="1"/>
              <a:t>pratices</a:t>
            </a:r>
            <a:r>
              <a:rPr lang="en-US" sz="2800" dirty="0"/>
              <a:t>, and 95 percent in nursing home and home care practices.</a:t>
            </a:r>
          </a:p>
        </p:txBody>
      </p:sp>
    </p:spTree>
    <p:extLst>
      <p:ext uri="{BB962C8B-B14F-4D97-AF65-F5344CB8AC3E}">
        <p14:creationId xmlns:p14="http://schemas.microsoft.com/office/powerpoint/2010/main" val="39499236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pic>
        <p:nvPicPr>
          <p:cNvPr id="4" name="Imagen 3" descr="Recorte de pantalla"/>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Tree>
    <p:extLst>
      <p:ext uri="{BB962C8B-B14F-4D97-AF65-F5344CB8AC3E}">
        <p14:creationId xmlns:p14="http://schemas.microsoft.com/office/powerpoint/2010/main" val="5047816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2209800" y="304800"/>
            <a:ext cx="7772400" cy="1143000"/>
          </a:xfrm>
        </p:spPr>
        <p:txBody>
          <a:bodyPr/>
          <a:lstStyle/>
          <a:p>
            <a:pPr eaLnBrk="1" hangingPunct="1"/>
            <a:r>
              <a:rPr lang="en-US" altLang="en-US" sz="3600" b="1"/>
              <a:t>Comprehensive Geriatric Assessment</a:t>
            </a:r>
            <a:endParaRPr lang="en-US" altLang="en-US"/>
          </a:p>
        </p:txBody>
      </p:sp>
      <p:sp>
        <p:nvSpPr>
          <p:cNvPr id="31747" name="Text Box 3"/>
          <p:cNvSpPr txBox="1">
            <a:spLocks noChangeArrowheads="1"/>
          </p:cNvSpPr>
          <p:nvPr/>
        </p:nvSpPr>
        <p:spPr bwMode="auto">
          <a:xfrm>
            <a:off x="2209800" y="3200400"/>
            <a:ext cx="3886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endParaRPr lang="en-US" altLang="en-US" kern="0"/>
          </a:p>
        </p:txBody>
      </p:sp>
      <p:sp>
        <p:nvSpPr>
          <p:cNvPr id="31748" name="Text Box 4"/>
          <p:cNvSpPr txBox="1">
            <a:spLocks noChangeArrowheads="1"/>
          </p:cNvSpPr>
          <p:nvPr/>
        </p:nvSpPr>
        <p:spPr bwMode="auto">
          <a:xfrm>
            <a:off x="6423025" y="3192463"/>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endParaRPr lang="en-US" altLang="en-US" kern="0"/>
          </a:p>
        </p:txBody>
      </p:sp>
      <p:sp>
        <p:nvSpPr>
          <p:cNvPr id="73733" name="Text Box 5"/>
          <p:cNvSpPr txBox="1">
            <a:spLocks noChangeArrowheads="1"/>
          </p:cNvSpPr>
          <p:nvPr/>
        </p:nvSpPr>
        <p:spPr bwMode="auto">
          <a:xfrm>
            <a:off x="2362200" y="1447800"/>
            <a:ext cx="7696200" cy="579438"/>
          </a:xfrm>
          <a:prstGeom prst="rect">
            <a:avLst/>
          </a:prstGeom>
          <a:noFill/>
          <a:ln w="9525">
            <a:noFill/>
            <a:miter lim="800000"/>
            <a:headEnd/>
            <a:tailEnd/>
          </a:ln>
          <a:effectLst/>
        </p:spPr>
        <p:txBody>
          <a:bodyPr>
            <a:spAutoFit/>
          </a:bodyPr>
          <a:lstStyle/>
          <a:p>
            <a:pPr eaLnBrk="0" hangingPunct="0">
              <a:spcBef>
                <a:spcPct val="50000"/>
              </a:spcBef>
              <a:defRPr/>
            </a:pPr>
            <a:r>
              <a:rPr lang="en-US" sz="3200" b="1" kern="0">
                <a:solidFill>
                  <a:schemeClr val="folHlink"/>
                </a:solidFill>
                <a:effectLst>
                  <a:outerShdw blurRad="38100" dist="38100" dir="2700000" algn="tl">
                    <a:srgbClr val="000000"/>
                  </a:outerShdw>
                </a:effectLst>
              </a:rPr>
              <a:t>INSTRUMENTAL</a:t>
            </a:r>
            <a:r>
              <a:rPr lang="en-US" b="1" kern="0">
                <a:solidFill>
                  <a:schemeClr val="folHlink"/>
                </a:solidFill>
                <a:effectLst>
                  <a:outerShdw blurRad="38100" dist="38100" dir="2700000" algn="tl">
                    <a:srgbClr val="000000"/>
                  </a:outerShdw>
                </a:effectLst>
              </a:rPr>
              <a:t> ACTIVITIES OF DAILY LIVING</a:t>
            </a:r>
          </a:p>
        </p:txBody>
      </p:sp>
      <p:sp>
        <p:nvSpPr>
          <p:cNvPr id="73734" name="Text Box 6"/>
          <p:cNvSpPr txBox="1">
            <a:spLocks noChangeArrowheads="1"/>
          </p:cNvSpPr>
          <p:nvPr/>
        </p:nvSpPr>
        <p:spPr bwMode="auto">
          <a:xfrm>
            <a:off x="3276600" y="2590800"/>
            <a:ext cx="3124200" cy="3322638"/>
          </a:xfrm>
          <a:prstGeom prst="rect">
            <a:avLst/>
          </a:prstGeom>
          <a:noFill/>
          <a:ln w="9525">
            <a:noFill/>
            <a:miter lim="800000"/>
            <a:headEnd/>
            <a:tailEnd/>
          </a:ln>
          <a:effectLst/>
        </p:spPr>
        <p:txBody>
          <a:bodyPr>
            <a:spAutoFit/>
          </a:bodyPr>
          <a:lstStyle/>
          <a:p>
            <a:pPr eaLnBrk="0" hangingPunct="0">
              <a:lnSpc>
                <a:spcPct val="65000"/>
              </a:lnSpc>
              <a:spcBef>
                <a:spcPct val="50000"/>
              </a:spcBef>
              <a:buFontTx/>
              <a:buChar char="•"/>
              <a:defRPr/>
            </a:pPr>
            <a:r>
              <a:rPr lang="en-US" sz="2800" b="1" kern="0">
                <a:solidFill>
                  <a:sysClr val="windowText" lastClr="000000"/>
                </a:solidFill>
                <a:effectLst>
                  <a:outerShdw blurRad="38100" dist="38100" dir="2700000" algn="tl">
                    <a:srgbClr val="000000"/>
                  </a:outerShdw>
                </a:effectLst>
              </a:rPr>
              <a:t>Telephone</a:t>
            </a:r>
          </a:p>
          <a:p>
            <a:pPr eaLnBrk="0" hangingPunct="0">
              <a:lnSpc>
                <a:spcPct val="65000"/>
              </a:lnSpc>
              <a:spcBef>
                <a:spcPct val="50000"/>
              </a:spcBef>
              <a:buFontTx/>
              <a:buChar char="•"/>
              <a:defRPr/>
            </a:pPr>
            <a:r>
              <a:rPr lang="en-US" sz="2800" b="1" kern="0">
                <a:solidFill>
                  <a:sysClr val="windowText" lastClr="000000"/>
                </a:solidFill>
                <a:effectLst>
                  <a:outerShdw blurRad="38100" dist="38100" dir="2700000" algn="tl">
                    <a:srgbClr val="000000"/>
                  </a:outerShdw>
                </a:effectLst>
              </a:rPr>
              <a:t>Traveling</a:t>
            </a:r>
          </a:p>
          <a:p>
            <a:pPr eaLnBrk="0" hangingPunct="0">
              <a:lnSpc>
                <a:spcPct val="65000"/>
              </a:lnSpc>
              <a:spcBef>
                <a:spcPct val="50000"/>
              </a:spcBef>
              <a:buFontTx/>
              <a:buChar char="•"/>
              <a:defRPr/>
            </a:pPr>
            <a:r>
              <a:rPr lang="en-US" sz="2800" b="1" kern="0">
                <a:solidFill>
                  <a:sysClr val="windowText" lastClr="000000"/>
                </a:solidFill>
                <a:effectLst>
                  <a:outerShdw blurRad="38100" dist="38100" dir="2700000" algn="tl">
                    <a:srgbClr val="000000"/>
                  </a:outerShdw>
                </a:effectLst>
              </a:rPr>
              <a:t>Shopping</a:t>
            </a:r>
          </a:p>
          <a:p>
            <a:pPr eaLnBrk="0" hangingPunct="0">
              <a:lnSpc>
                <a:spcPct val="65000"/>
              </a:lnSpc>
              <a:spcBef>
                <a:spcPct val="50000"/>
              </a:spcBef>
              <a:buFontTx/>
              <a:buChar char="•"/>
              <a:defRPr/>
            </a:pPr>
            <a:r>
              <a:rPr lang="en-US" sz="2800" b="1" kern="0">
                <a:solidFill>
                  <a:sysClr val="windowText" lastClr="000000"/>
                </a:solidFill>
                <a:effectLst>
                  <a:outerShdw blurRad="38100" dist="38100" dir="2700000" algn="tl">
                    <a:srgbClr val="000000"/>
                  </a:outerShdw>
                </a:effectLst>
              </a:rPr>
              <a:t>Preparing meals                 </a:t>
            </a:r>
          </a:p>
          <a:p>
            <a:pPr eaLnBrk="0" hangingPunct="0">
              <a:lnSpc>
                <a:spcPct val="65000"/>
              </a:lnSpc>
              <a:spcBef>
                <a:spcPct val="50000"/>
              </a:spcBef>
              <a:buFontTx/>
              <a:buChar char="•"/>
              <a:defRPr/>
            </a:pPr>
            <a:r>
              <a:rPr lang="en-US" sz="2800" b="1" kern="0">
                <a:solidFill>
                  <a:sysClr val="windowText" lastClr="000000"/>
                </a:solidFill>
                <a:effectLst>
                  <a:outerShdw blurRad="38100" dist="38100" dir="2700000" algn="tl">
                    <a:srgbClr val="000000"/>
                  </a:outerShdw>
                </a:effectLst>
              </a:rPr>
              <a:t>Housework</a:t>
            </a:r>
          </a:p>
          <a:p>
            <a:pPr eaLnBrk="0" hangingPunct="0">
              <a:lnSpc>
                <a:spcPct val="65000"/>
              </a:lnSpc>
              <a:spcBef>
                <a:spcPct val="50000"/>
              </a:spcBef>
              <a:buFontTx/>
              <a:buChar char="•"/>
              <a:defRPr/>
            </a:pPr>
            <a:r>
              <a:rPr lang="en-US" sz="2800" b="1" kern="0">
                <a:solidFill>
                  <a:sysClr val="windowText" lastClr="000000"/>
                </a:solidFill>
                <a:effectLst>
                  <a:outerShdw blurRad="38100" dist="38100" dir="2700000" algn="tl">
                    <a:srgbClr val="000000"/>
                  </a:outerShdw>
                </a:effectLst>
              </a:rPr>
              <a:t>Medication</a:t>
            </a:r>
          </a:p>
          <a:p>
            <a:pPr eaLnBrk="0" hangingPunct="0">
              <a:lnSpc>
                <a:spcPct val="65000"/>
              </a:lnSpc>
              <a:spcBef>
                <a:spcPct val="50000"/>
              </a:spcBef>
              <a:buFontTx/>
              <a:buChar char="•"/>
              <a:defRPr/>
            </a:pPr>
            <a:r>
              <a:rPr lang="en-US" sz="2800" b="1" kern="0">
                <a:solidFill>
                  <a:sysClr val="windowText" lastClr="000000"/>
                </a:solidFill>
                <a:effectLst>
                  <a:outerShdw blurRad="38100" dist="38100" dir="2700000" algn="tl">
                    <a:srgbClr val="000000"/>
                  </a:outerShdw>
                </a:effectLst>
              </a:rPr>
              <a:t>Money</a:t>
            </a:r>
            <a:endParaRPr lang="en-US" sz="2800" kern="0">
              <a:solidFill>
                <a:sysClr val="windowText" lastClr="000000"/>
              </a:solidFill>
            </a:endParaRPr>
          </a:p>
        </p:txBody>
      </p:sp>
      <p:sp>
        <p:nvSpPr>
          <p:cNvPr id="73735" name="Text Box 7"/>
          <p:cNvSpPr txBox="1">
            <a:spLocks noChangeArrowheads="1"/>
          </p:cNvSpPr>
          <p:nvPr/>
        </p:nvSpPr>
        <p:spPr bwMode="auto">
          <a:xfrm>
            <a:off x="6629400" y="3657600"/>
            <a:ext cx="2362200" cy="1354138"/>
          </a:xfrm>
          <a:prstGeom prst="rect">
            <a:avLst/>
          </a:prstGeom>
          <a:noFill/>
          <a:ln w="9525">
            <a:noFill/>
            <a:miter lim="800000"/>
            <a:headEnd/>
            <a:tailEnd/>
          </a:ln>
          <a:effectLst/>
        </p:spPr>
        <p:txBody>
          <a:bodyPr>
            <a:spAutoFit/>
          </a:bodyPr>
          <a:lstStyle/>
          <a:p>
            <a:pPr eaLnBrk="0" hangingPunct="0">
              <a:lnSpc>
                <a:spcPct val="65000"/>
              </a:lnSpc>
              <a:spcBef>
                <a:spcPct val="50000"/>
              </a:spcBef>
              <a:defRPr/>
            </a:pPr>
            <a:r>
              <a:rPr lang="en-US" sz="2800" b="1" kern="0">
                <a:solidFill>
                  <a:schemeClr val="tx2"/>
                </a:solidFill>
                <a:effectLst>
                  <a:outerShdw blurRad="38100" dist="38100" dir="2700000" algn="tl">
                    <a:srgbClr val="000000"/>
                  </a:outerShdw>
                </a:effectLst>
              </a:rPr>
              <a:t>Independent</a:t>
            </a:r>
          </a:p>
          <a:p>
            <a:pPr eaLnBrk="0" hangingPunct="0">
              <a:lnSpc>
                <a:spcPct val="65000"/>
              </a:lnSpc>
              <a:spcBef>
                <a:spcPct val="50000"/>
              </a:spcBef>
              <a:defRPr/>
            </a:pPr>
            <a:r>
              <a:rPr lang="en-US" sz="2800" b="1" kern="0">
                <a:solidFill>
                  <a:schemeClr val="tx2"/>
                </a:solidFill>
                <a:effectLst>
                  <a:outerShdw blurRad="38100" dist="38100" dir="2700000" algn="tl">
                    <a:srgbClr val="000000"/>
                  </a:outerShdw>
                </a:effectLst>
              </a:rPr>
              <a:t>Assistance</a:t>
            </a:r>
          </a:p>
          <a:p>
            <a:pPr eaLnBrk="0" hangingPunct="0">
              <a:lnSpc>
                <a:spcPct val="65000"/>
              </a:lnSpc>
              <a:spcBef>
                <a:spcPct val="50000"/>
              </a:spcBef>
              <a:defRPr/>
            </a:pPr>
            <a:r>
              <a:rPr lang="en-US" sz="2800" b="1" kern="0">
                <a:solidFill>
                  <a:schemeClr val="tx2"/>
                </a:solidFill>
                <a:effectLst>
                  <a:outerShdw blurRad="38100" dist="38100" dir="2700000" algn="tl">
                    <a:srgbClr val="000000"/>
                  </a:outerShdw>
                </a:effectLst>
              </a:rPr>
              <a:t>Dependent</a:t>
            </a:r>
            <a:endParaRPr lang="en-US" sz="2800" kern="0">
              <a:solidFill>
                <a:schemeClr val="tx2"/>
              </a:solidFill>
            </a:endParaRPr>
          </a:p>
        </p:txBody>
      </p:sp>
      <p:sp>
        <p:nvSpPr>
          <p:cNvPr id="73736" name="Text Box 8"/>
          <p:cNvSpPr txBox="1">
            <a:spLocks noChangeArrowheads="1"/>
          </p:cNvSpPr>
          <p:nvPr/>
        </p:nvSpPr>
        <p:spPr bwMode="auto">
          <a:xfrm>
            <a:off x="3109914" y="6096000"/>
            <a:ext cx="7558087" cy="336550"/>
          </a:xfrm>
          <a:prstGeom prst="rect">
            <a:avLst/>
          </a:prstGeom>
          <a:noFill/>
          <a:ln w="38100">
            <a:noFill/>
            <a:miter lim="800000"/>
            <a:headEnd/>
            <a:tailEnd/>
          </a:ln>
          <a:effectLst/>
        </p:spPr>
        <p:txBody>
          <a:bodyPr wrap="none" anchor="ctr">
            <a:spAutoFit/>
          </a:bodyPr>
          <a:lstStyle/>
          <a:p>
            <a:pPr algn="ctr" eaLnBrk="0" hangingPunct="0">
              <a:spcBef>
                <a:spcPct val="50000"/>
              </a:spcBef>
              <a:defRPr/>
            </a:pPr>
            <a:r>
              <a:rPr lang="en-US" sz="1600" b="1" i="1" kern="0">
                <a:solidFill>
                  <a:sysClr val="windowText" lastClr="000000"/>
                </a:solidFill>
                <a:effectLst>
                  <a:outerShdw blurRad="38100" dist="38100" dir="2700000" algn="tl">
                    <a:srgbClr val="000000"/>
                  </a:outerShdw>
                </a:effectLst>
              </a:rPr>
              <a:t>The Oars Methodology: Multidimensional Functional Assessment Questionnaire; 1978.</a:t>
            </a:r>
          </a:p>
        </p:txBody>
      </p:sp>
    </p:spTree>
    <p:extLst>
      <p:ext uri="{BB962C8B-B14F-4D97-AF65-F5344CB8AC3E}">
        <p14:creationId xmlns:p14="http://schemas.microsoft.com/office/powerpoint/2010/main" val="17321880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z="2800" dirty="0"/>
              <a:t>Financial capacity is a complex, multidimensional construct representing a broad range of conceptual, pragmatic, and judgmental skills </a:t>
            </a:r>
            <a:endParaRPr lang="en-US" dirty="0"/>
          </a:p>
        </p:txBody>
      </p:sp>
      <p:sp>
        <p:nvSpPr>
          <p:cNvPr id="3" name="Marcador de SmartArt 2"/>
          <p:cNvSpPr>
            <a:spLocks noGrp="1"/>
          </p:cNvSpPr>
          <p:nvPr>
            <p:ph type="dgm" idx="1"/>
          </p:nvPr>
        </p:nvSpPr>
        <p:spPr/>
      </p:sp>
      <p:sp>
        <p:nvSpPr>
          <p:cNvPr id="5" name="Rectángulo 4"/>
          <p:cNvSpPr/>
          <p:nvPr/>
        </p:nvSpPr>
        <p:spPr>
          <a:xfrm>
            <a:off x="1054100" y="2660640"/>
            <a:ext cx="10223500" cy="3416320"/>
          </a:xfrm>
          <a:prstGeom prst="rect">
            <a:avLst/>
          </a:prstGeom>
        </p:spPr>
        <p:txBody>
          <a:bodyPr wrap="square">
            <a:spAutoFit/>
          </a:bodyPr>
          <a:lstStyle/>
          <a:p>
            <a:pPr algn="just"/>
            <a:r>
              <a:rPr lang="en-US" sz="2400" dirty="0"/>
              <a:t>Specific Abilities and Tasks The first functional element is specific financial abilities or tasks, each of which is relevant to a particular domain of financial activity. In the model, many general domains can be further broken down into component tasks or abilities that emphasize understanding and pragmatic application of skills relevant to a specific domain. For instance, the domain of financial conceptual knowledge involves understanding concepts, such as loans and savings, and also using this information to select advantageous interest rates. Similarly, bill payment involves not only understanding what a bill is and why it should be paid, but accurately reviewing a bill and preparing it for mailing. </a:t>
            </a:r>
          </a:p>
        </p:txBody>
      </p:sp>
    </p:spTree>
    <p:extLst>
      <p:ext uri="{BB962C8B-B14F-4D97-AF65-F5344CB8AC3E}">
        <p14:creationId xmlns:p14="http://schemas.microsoft.com/office/powerpoint/2010/main" val="17266471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a:t>Assessing Cognition </a:t>
            </a:r>
          </a:p>
        </p:txBody>
      </p:sp>
      <p:sp>
        <p:nvSpPr>
          <p:cNvPr id="3" name="Marcador de contenido 2"/>
          <p:cNvSpPr>
            <a:spLocks noGrp="1"/>
          </p:cNvSpPr>
          <p:nvPr>
            <p:ph idx="1"/>
          </p:nvPr>
        </p:nvSpPr>
        <p:spPr/>
        <p:txBody>
          <a:bodyPr/>
          <a:lstStyle/>
          <a:p>
            <a:pPr marL="0" indent="0" algn="just">
              <a:buNone/>
            </a:pPr>
            <a:r>
              <a:rPr lang="en-US" dirty="0"/>
              <a:t>During the Clinical Interview  Although cognitive testing will provide the standardized data to determine the presence or absence of impaired cognition, interview data can also provide a wealth of information regarding the nature and extent of the impairment. Many clinicians will begin with a brief mental status screening using an interview format or specific screening test to obtain an estimate of level of functioning</a:t>
            </a:r>
          </a:p>
        </p:txBody>
      </p:sp>
    </p:spTree>
    <p:extLst>
      <p:ext uri="{BB962C8B-B14F-4D97-AF65-F5344CB8AC3E}">
        <p14:creationId xmlns:p14="http://schemas.microsoft.com/office/powerpoint/2010/main" val="7241389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dirty="0"/>
          </a:p>
        </p:txBody>
      </p:sp>
      <p:sp>
        <p:nvSpPr>
          <p:cNvPr id="3" name="Marcador de SmartArt 2"/>
          <p:cNvSpPr>
            <a:spLocks noGrp="1"/>
          </p:cNvSpPr>
          <p:nvPr>
            <p:ph type="dgm" idx="1"/>
          </p:nvPr>
        </p:nvSpPr>
        <p:spPr/>
      </p:sp>
      <p:sp>
        <p:nvSpPr>
          <p:cNvPr id="4" name="Rectángulo 3"/>
          <p:cNvSpPr/>
          <p:nvPr/>
        </p:nvSpPr>
        <p:spPr>
          <a:xfrm>
            <a:off x="914400" y="2551837"/>
            <a:ext cx="10363200" cy="2246769"/>
          </a:xfrm>
          <a:prstGeom prst="rect">
            <a:avLst/>
          </a:prstGeom>
        </p:spPr>
        <p:txBody>
          <a:bodyPr wrap="square">
            <a:spAutoFit/>
          </a:bodyPr>
          <a:lstStyle/>
          <a:p>
            <a:pPr algn="just"/>
            <a:r>
              <a:rPr lang="en-US" sz="2800" dirty="0"/>
              <a:t>Cognitive screening tests are useful for giving a general level of overall cognitive impairment. They may be used as an overall screening to determine whether additional testing is needed. They may also be used for individuals with more severe levels of impairment who cannot complete other tests</a:t>
            </a:r>
          </a:p>
        </p:txBody>
      </p:sp>
    </p:spTree>
    <p:extLst>
      <p:ext uri="{BB962C8B-B14F-4D97-AF65-F5344CB8AC3E}">
        <p14:creationId xmlns:p14="http://schemas.microsoft.com/office/powerpoint/2010/main" val="21291766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dirty="0"/>
          </a:p>
        </p:txBody>
      </p:sp>
      <p:sp>
        <p:nvSpPr>
          <p:cNvPr id="3" name="Marcador de SmartArt 2"/>
          <p:cNvSpPr>
            <a:spLocks noGrp="1"/>
          </p:cNvSpPr>
          <p:nvPr>
            <p:ph type="dgm" idx="1"/>
          </p:nvPr>
        </p:nvSpPr>
        <p:spPr/>
      </p:sp>
      <p:sp>
        <p:nvSpPr>
          <p:cNvPr id="4" name="Rectángulo 3"/>
          <p:cNvSpPr/>
          <p:nvPr/>
        </p:nvSpPr>
        <p:spPr>
          <a:xfrm>
            <a:off x="2013789" y="1044714"/>
            <a:ext cx="8436925" cy="707886"/>
          </a:xfrm>
          <a:prstGeom prst="rect">
            <a:avLst/>
          </a:prstGeom>
        </p:spPr>
        <p:txBody>
          <a:bodyPr wrap="none">
            <a:spAutoFit/>
          </a:bodyPr>
          <a:lstStyle/>
          <a:p>
            <a:pPr algn="ctr"/>
            <a:r>
              <a:rPr lang="en-US" sz="4000" dirty="0"/>
              <a:t>MMSE Mini Mental State Examination </a:t>
            </a:r>
          </a:p>
        </p:txBody>
      </p:sp>
      <p:sp>
        <p:nvSpPr>
          <p:cNvPr id="5" name="Rectángulo 4"/>
          <p:cNvSpPr/>
          <p:nvPr/>
        </p:nvSpPr>
        <p:spPr>
          <a:xfrm>
            <a:off x="0" y="2828836"/>
            <a:ext cx="12065000" cy="2308324"/>
          </a:xfrm>
          <a:prstGeom prst="rect">
            <a:avLst/>
          </a:prstGeom>
        </p:spPr>
        <p:txBody>
          <a:bodyPr wrap="square">
            <a:spAutoFit/>
          </a:bodyPr>
          <a:lstStyle/>
          <a:p>
            <a:pPr algn="just"/>
            <a:r>
              <a:rPr lang="en-US" sz="3600" dirty="0"/>
              <a:t>30-point screening instrument that assesses orientation, immediate registration of three words, attention and calculation, short-term recall of three words, language, and visual construction</a:t>
            </a:r>
          </a:p>
        </p:txBody>
      </p:sp>
    </p:spTree>
    <p:extLst>
      <p:ext uri="{BB962C8B-B14F-4D97-AF65-F5344CB8AC3E}">
        <p14:creationId xmlns:p14="http://schemas.microsoft.com/office/powerpoint/2010/main" val="7161907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2209800" y="304800"/>
            <a:ext cx="7772400" cy="1143000"/>
          </a:xfrm>
        </p:spPr>
        <p:txBody>
          <a:bodyPr/>
          <a:lstStyle/>
          <a:p>
            <a:pPr eaLnBrk="1" hangingPunct="1"/>
            <a:r>
              <a:rPr lang="en-US" altLang="en-US" sz="3600" b="1"/>
              <a:t>Comprehensive Geriatric Assessment</a:t>
            </a:r>
            <a:endParaRPr lang="en-US" altLang="en-US"/>
          </a:p>
        </p:txBody>
      </p:sp>
      <p:sp>
        <p:nvSpPr>
          <p:cNvPr id="44035" name="Text Box 3"/>
          <p:cNvSpPr txBox="1">
            <a:spLocks noChangeArrowheads="1"/>
          </p:cNvSpPr>
          <p:nvPr/>
        </p:nvSpPr>
        <p:spPr bwMode="auto">
          <a:xfrm>
            <a:off x="2209800" y="3200400"/>
            <a:ext cx="3886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endParaRPr lang="en-US" altLang="en-US" kern="0"/>
          </a:p>
        </p:txBody>
      </p:sp>
      <p:sp>
        <p:nvSpPr>
          <p:cNvPr id="44036" name="Text Box 4"/>
          <p:cNvSpPr txBox="1">
            <a:spLocks noChangeArrowheads="1"/>
          </p:cNvSpPr>
          <p:nvPr/>
        </p:nvSpPr>
        <p:spPr bwMode="auto">
          <a:xfrm>
            <a:off x="6423025" y="3192463"/>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endParaRPr lang="en-US" altLang="en-US" kern="0"/>
          </a:p>
        </p:txBody>
      </p:sp>
      <p:sp>
        <p:nvSpPr>
          <p:cNvPr id="92165" name="Text Box 5"/>
          <p:cNvSpPr txBox="1">
            <a:spLocks noChangeArrowheads="1"/>
          </p:cNvSpPr>
          <p:nvPr/>
        </p:nvSpPr>
        <p:spPr bwMode="auto">
          <a:xfrm>
            <a:off x="1752600" y="1600201"/>
            <a:ext cx="8686800" cy="954107"/>
          </a:xfrm>
          <a:prstGeom prst="rect">
            <a:avLst/>
          </a:prstGeom>
          <a:noFill/>
          <a:ln w="9525">
            <a:noFill/>
            <a:miter lim="800000"/>
            <a:headEnd/>
            <a:tailEnd/>
          </a:ln>
          <a:effectLst/>
        </p:spPr>
        <p:txBody>
          <a:bodyPr>
            <a:spAutoFit/>
          </a:bodyPr>
          <a:lstStyle/>
          <a:p>
            <a:pPr eaLnBrk="0" hangingPunct="0">
              <a:spcBef>
                <a:spcPct val="50000"/>
              </a:spcBef>
              <a:defRPr/>
            </a:pPr>
            <a:r>
              <a:rPr lang="en-US" sz="2800" b="1" kern="0">
                <a:solidFill>
                  <a:schemeClr val="folHlink"/>
                </a:solidFill>
                <a:effectLst>
                  <a:outerShdw blurRad="38100" dist="38100" dir="2700000" algn="tl">
                    <a:srgbClr val="000000"/>
                  </a:outerShdw>
                </a:effectLst>
              </a:rPr>
              <a:t>THE FOLSTEIN MINI-MENTAL STATE EXAMINATION</a:t>
            </a:r>
          </a:p>
        </p:txBody>
      </p:sp>
      <p:sp>
        <p:nvSpPr>
          <p:cNvPr id="92166" name="Text Box 6"/>
          <p:cNvSpPr txBox="1">
            <a:spLocks noChangeArrowheads="1"/>
          </p:cNvSpPr>
          <p:nvPr/>
        </p:nvSpPr>
        <p:spPr bwMode="auto">
          <a:xfrm>
            <a:off x="1981200" y="2413000"/>
            <a:ext cx="8229600" cy="1906676"/>
          </a:xfrm>
          <a:prstGeom prst="rect">
            <a:avLst/>
          </a:prstGeom>
          <a:noFill/>
          <a:ln w="9525">
            <a:noFill/>
            <a:miter lim="800000"/>
            <a:headEnd/>
            <a:tailEnd/>
          </a:ln>
          <a:effectLst/>
        </p:spPr>
        <p:txBody>
          <a:bodyPr>
            <a:spAutoFit/>
          </a:bodyPr>
          <a:lstStyle/>
          <a:p>
            <a:pPr eaLnBrk="0" hangingPunct="0">
              <a:lnSpc>
                <a:spcPct val="65000"/>
              </a:lnSpc>
              <a:spcBef>
                <a:spcPct val="50000"/>
              </a:spcBef>
              <a:defRPr/>
            </a:pPr>
            <a:r>
              <a:rPr lang="en-US" b="1" kern="0">
                <a:solidFill>
                  <a:schemeClr val="tx2"/>
                </a:solidFill>
                <a:effectLst>
                  <a:outerShdw blurRad="38100" dist="38100" dir="2700000" algn="tl">
                    <a:srgbClr val="000000"/>
                  </a:outerShdw>
                </a:effectLst>
              </a:rPr>
              <a:t>Orientation:	What is the year/season/date/day/month?</a:t>
            </a:r>
          </a:p>
          <a:p>
            <a:pPr eaLnBrk="0" hangingPunct="0">
              <a:lnSpc>
                <a:spcPct val="65000"/>
              </a:lnSpc>
              <a:spcBef>
                <a:spcPct val="50000"/>
              </a:spcBef>
              <a:defRPr/>
            </a:pPr>
            <a:r>
              <a:rPr lang="en-US" b="1" kern="0">
                <a:solidFill>
                  <a:schemeClr val="tx2"/>
                </a:solidFill>
                <a:effectLst>
                  <a:outerShdw blurRad="38100" dist="38100" dir="2700000" algn="tl">
                    <a:srgbClr val="000000"/>
                  </a:outerShdw>
                </a:effectLst>
              </a:rPr>
              <a:t>		Where are we state/county/town/hospital/floor?</a:t>
            </a:r>
          </a:p>
          <a:p>
            <a:pPr eaLnBrk="0" hangingPunct="0">
              <a:lnSpc>
                <a:spcPct val="65000"/>
              </a:lnSpc>
              <a:spcBef>
                <a:spcPct val="50000"/>
              </a:spcBef>
              <a:defRPr/>
            </a:pPr>
            <a:r>
              <a:rPr lang="en-US" b="1" kern="0">
                <a:solidFill>
                  <a:schemeClr val="tx2"/>
                </a:solidFill>
                <a:effectLst>
                  <a:outerShdw blurRad="38100" dist="38100" dir="2700000" algn="tl">
                    <a:srgbClr val="000000"/>
                  </a:outerShdw>
                </a:effectLst>
              </a:rPr>
              <a:t>Registration:	Name 3 objects: 1 second to say each.Then ask 			the patient all 3 after you have said them.</a:t>
            </a:r>
          </a:p>
          <a:p>
            <a:pPr eaLnBrk="0" hangingPunct="0">
              <a:lnSpc>
                <a:spcPct val="65000"/>
              </a:lnSpc>
              <a:spcBef>
                <a:spcPct val="50000"/>
              </a:spcBef>
              <a:defRPr/>
            </a:pPr>
            <a:r>
              <a:rPr lang="en-US" b="1" kern="0">
                <a:solidFill>
                  <a:schemeClr val="tx2"/>
                </a:solidFill>
                <a:effectLst>
                  <a:outerShdw blurRad="38100" dist="38100" dir="2700000" algn="tl">
                    <a:srgbClr val="000000"/>
                  </a:outerShdw>
                </a:effectLst>
              </a:rPr>
              <a:t>Attention/ Calculation: Begin with 100 and count backward by 7. 			   Alternatively, spell “WORLD” backwards. </a:t>
            </a:r>
          </a:p>
          <a:p>
            <a:pPr eaLnBrk="0" hangingPunct="0">
              <a:lnSpc>
                <a:spcPct val="65000"/>
              </a:lnSpc>
              <a:spcBef>
                <a:spcPct val="50000"/>
              </a:spcBef>
              <a:defRPr/>
            </a:pPr>
            <a:r>
              <a:rPr lang="en-US" b="1" kern="0">
                <a:solidFill>
                  <a:schemeClr val="tx2"/>
                </a:solidFill>
                <a:effectLst>
                  <a:outerShdw blurRad="38100" dist="38100" dir="2700000" algn="tl">
                    <a:srgbClr val="000000"/>
                  </a:outerShdw>
                </a:effectLst>
              </a:rPr>
              <a:t>Recall:		Ask for all 3 objects repeated above.</a:t>
            </a:r>
          </a:p>
        </p:txBody>
      </p:sp>
      <p:sp>
        <p:nvSpPr>
          <p:cNvPr id="92167" name="AutoShape 7"/>
          <p:cNvSpPr>
            <a:spLocks noChangeArrowheads="1"/>
          </p:cNvSpPr>
          <p:nvPr/>
        </p:nvSpPr>
        <p:spPr bwMode="auto">
          <a:xfrm rot="5212908">
            <a:off x="8496300" y="5753100"/>
            <a:ext cx="838200" cy="914400"/>
          </a:xfrm>
          <a:prstGeom prst="pentagon">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GB" altLang="en-US" kern="0"/>
          </a:p>
        </p:txBody>
      </p:sp>
      <p:sp>
        <p:nvSpPr>
          <p:cNvPr id="92168" name="AutoShape 8"/>
          <p:cNvSpPr>
            <a:spLocks noChangeArrowheads="1"/>
          </p:cNvSpPr>
          <p:nvPr/>
        </p:nvSpPr>
        <p:spPr bwMode="auto">
          <a:xfrm rot="15930959" flipH="1">
            <a:off x="9122569" y="5736431"/>
            <a:ext cx="838200" cy="947738"/>
          </a:xfrm>
          <a:prstGeom prst="pentagon">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GB" altLang="en-US" kern="0"/>
          </a:p>
        </p:txBody>
      </p:sp>
    </p:spTree>
    <p:extLst>
      <p:ext uri="{BB962C8B-B14F-4D97-AF65-F5344CB8AC3E}">
        <p14:creationId xmlns:p14="http://schemas.microsoft.com/office/powerpoint/2010/main" val="25996232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92166">
                                            <p:txEl>
                                              <p:pRg st="0" end="0"/>
                                            </p:txEl>
                                          </p:spTgt>
                                        </p:tgtEl>
                                        <p:attrNameLst>
                                          <p:attrName>style.visibility</p:attrName>
                                        </p:attrNameLst>
                                      </p:cBhvr>
                                      <p:to>
                                        <p:strVal val="visible"/>
                                      </p:to>
                                    </p:set>
                                    <p:animEffect transition="in" filter="box(out)">
                                      <p:cBhvr>
                                        <p:cTn id="7" dur="500"/>
                                        <p:tgtEl>
                                          <p:spTgt spid="9216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92166">
                                            <p:txEl>
                                              <p:pRg st="1" end="1"/>
                                            </p:txEl>
                                          </p:spTgt>
                                        </p:tgtEl>
                                        <p:attrNameLst>
                                          <p:attrName>style.visibility</p:attrName>
                                        </p:attrNameLst>
                                      </p:cBhvr>
                                      <p:to>
                                        <p:strVal val="visible"/>
                                      </p:to>
                                    </p:set>
                                    <p:animEffect transition="in" filter="box(out)">
                                      <p:cBhvr>
                                        <p:cTn id="12" dur="500"/>
                                        <p:tgtEl>
                                          <p:spTgt spid="9216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92166">
                                            <p:txEl>
                                              <p:pRg st="2" end="2"/>
                                            </p:txEl>
                                          </p:spTgt>
                                        </p:tgtEl>
                                        <p:attrNameLst>
                                          <p:attrName>style.visibility</p:attrName>
                                        </p:attrNameLst>
                                      </p:cBhvr>
                                      <p:to>
                                        <p:strVal val="visible"/>
                                      </p:to>
                                    </p:set>
                                    <p:animEffect transition="in" filter="box(out)">
                                      <p:cBhvr>
                                        <p:cTn id="17" dur="500"/>
                                        <p:tgtEl>
                                          <p:spTgt spid="9216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92166">
                                            <p:txEl>
                                              <p:pRg st="3" end="3"/>
                                            </p:txEl>
                                          </p:spTgt>
                                        </p:tgtEl>
                                        <p:attrNameLst>
                                          <p:attrName>style.visibility</p:attrName>
                                        </p:attrNameLst>
                                      </p:cBhvr>
                                      <p:to>
                                        <p:strVal val="visible"/>
                                      </p:to>
                                    </p:set>
                                    <p:animEffect transition="in" filter="box(out)">
                                      <p:cBhvr>
                                        <p:cTn id="22" dur="500"/>
                                        <p:tgtEl>
                                          <p:spTgt spid="92166">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92166">
                                            <p:txEl>
                                              <p:pRg st="4" end="4"/>
                                            </p:txEl>
                                          </p:spTgt>
                                        </p:tgtEl>
                                        <p:attrNameLst>
                                          <p:attrName>style.visibility</p:attrName>
                                        </p:attrNameLst>
                                      </p:cBhvr>
                                      <p:to>
                                        <p:strVal val="visible"/>
                                      </p:to>
                                    </p:set>
                                    <p:animEffect transition="in" filter="box(out)">
                                      <p:cBhvr>
                                        <p:cTn id="27" dur="500"/>
                                        <p:tgtEl>
                                          <p:spTgt spid="92166">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2" fill="hold" grpId="0" nodeType="clickEffect">
                                  <p:stCondLst>
                                    <p:cond delay="0"/>
                                  </p:stCondLst>
                                  <p:childTnLst>
                                    <p:set>
                                      <p:cBhvr>
                                        <p:cTn id="31" dur="1" fill="hold">
                                          <p:stCondLst>
                                            <p:cond delay="0"/>
                                          </p:stCondLst>
                                        </p:cTn>
                                        <p:tgtEl>
                                          <p:spTgt spid="92167"/>
                                        </p:tgtEl>
                                        <p:attrNameLst>
                                          <p:attrName>style.visibility</p:attrName>
                                        </p:attrNameLst>
                                      </p:cBhvr>
                                      <p:to>
                                        <p:strVal val="visible"/>
                                      </p:to>
                                    </p:set>
                                    <p:anim calcmode="lin" valueType="num">
                                      <p:cBhvr additive="base">
                                        <p:cTn id="32" dur="500" fill="hold"/>
                                        <p:tgtEl>
                                          <p:spTgt spid="92167"/>
                                        </p:tgtEl>
                                        <p:attrNameLst>
                                          <p:attrName>ppt_x</p:attrName>
                                        </p:attrNameLst>
                                      </p:cBhvr>
                                      <p:tavLst>
                                        <p:tav tm="0">
                                          <p:val>
                                            <p:strVal val="1+#ppt_w/2"/>
                                          </p:val>
                                        </p:tav>
                                        <p:tav tm="100000">
                                          <p:val>
                                            <p:strVal val="#ppt_x"/>
                                          </p:val>
                                        </p:tav>
                                      </p:tavLst>
                                    </p:anim>
                                    <p:anim calcmode="lin" valueType="num">
                                      <p:cBhvr additive="base">
                                        <p:cTn id="33" dur="500" fill="hold"/>
                                        <p:tgtEl>
                                          <p:spTgt spid="92167"/>
                                        </p:tgtEl>
                                        <p:attrNameLst>
                                          <p:attrName>ppt_y</p:attrName>
                                        </p:attrNameLst>
                                      </p:cBhvr>
                                      <p:tavLst>
                                        <p:tav tm="0">
                                          <p:val>
                                            <p:strVal val="#ppt_y"/>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2" presetClass="entr" presetSubtype="2" fill="hold" grpId="0" nodeType="clickEffect">
                                  <p:stCondLst>
                                    <p:cond delay="0"/>
                                  </p:stCondLst>
                                  <p:childTnLst>
                                    <p:set>
                                      <p:cBhvr>
                                        <p:cTn id="37" dur="1" fill="hold">
                                          <p:stCondLst>
                                            <p:cond delay="0"/>
                                          </p:stCondLst>
                                        </p:cTn>
                                        <p:tgtEl>
                                          <p:spTgt spid="92168"/>
                                        </p:tgtEl>
                                        <p:attrNameLst>
                                          <p:attrName>style.visibility</p:attrName>
                                        </p:attrNameLst>
                                      </p:cBhvr>
                                      <p:to>
                                        <p:strVal val="visible"/>
                                      </p:to>
                                    </p:set>
                                    <p:anim calcmode="lin" valueType="num">
                                      <p:cBhvr additive="base">
                                        <p:cTn id="38" dur="500" fill="hold"/>
                                        <p:tgtEl>
                                          <p:spTgt spid="92168"/>
                                        </p:tgtEl>
                                        <p:attrNameLst>
                                          <p:attrName>ppt_x</p:attrName>
                                        </p:attrNameLst>
                                      </p:cBhvr>
                                      <p:tavLst>
                                        <p:tav tm="0">
                                          <p:val>
                                            <p:strVal val="1+#ppt_w/2"/>
                                          </p:val>
                                        </p:tav>
                                        <p:tav tm="100000">
                                          <p:val>
                                            <p:strVal val="#ppt_x"/>
                                          </p:val>
                                        </p:tav>
                                      </p:tavLst>
                                    </p:anim>
                                    <p:anim calcmode="lin" valueType="num">
                                      <p:cBhvr additive="base">
                                        <p:cTn id="39" dur="500" fill="hold"/>
                                        <p:tgtEl>
                                          <p:spTgt spid="9216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6" grpId="0" build="p" autoUpdateAnimBg="0"/>
      <p:bldP spid="92167" grpId="0" animBg="1"/>
      <p:bldP spid="92168" grpId="0" animBg="1"/>
    </p:bld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2209800" y="304800"/>
            <a:ext cx="7772400" cy="1143000"/>
          </a:xfrm>
        </p:spPr>
        <p:txBody>
          <a:bodyPr/>
          <a:lstStyle/>
          <a:p>
            <a:pPr eaLnBrk="1" hangingPunct="1"/>
            <a:r>
              <a:rPr lang="en-US" altLang="en-US" sz="3600" b="1"/>
              <a:t>Comprehensive Geriatric Assessment</a:t>
            </a:r>
            <a:endParaRPr lang="en-US" altLang="en-US"/>
          </a:p>
        </p:txBody>
      </p:sp>
      <p:sp>
        <p:nvSpPr>
          <p:cNvPr id="45059" name="Text Box 3"/>
          <p:cNvSpPr txBox="1">
            <a:spLocks noChangeArrowheads="1"/>
          </p:cNvSpPr>
          <p:nvPr/>
        </p:nvSpPr>
        <p:spPr bwMode="auto">
          <a:xfrm>
            <a:off x="2209800" y="3200400"/>
            <a:ext cx="3886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endParaRPr lang="en-US" altLang="en-US" kern="0"/>
          </a:p>
        </p:txBody>
      </p:sp>
      <p:sp>
        <p:nvSpPr>
          <p:cNvPr id="45060" name="Text Box 4"/>
          <p:cNvSpPr txBox="1">
            <a:spLocks noChangeArrowheads="1"/>
          </p:cNvSpPr>
          <p:nvPr/>
        </p:nvSpPr>
        <p:spPr bwMode="auto">
          <a:xfrm>
            <a:off x="6423025" y="3192463"/>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endParaRPr lang="en-US" altLang="en-US" kern="0"/>
          </a:p>
        </p:txBody>
      </p:sp>
      <p:sp>
        <p:nvSpPr>
          <p:cNvPr id="94213" name="Text Box 5"/>
          <p:cNvSpPr txBox="1">
            <a:spLocks noChangeArrowheads="1"/>
          </p:cNvSpPr>
          <p:nvPr/>
        </p:nvSpPr>
        <p:spPr bwMode="auto">
          <a:xfrm>
            <a:off x="1752600" y="1447801"/>
            <a:ext cx="8686800" cy="954107"/>
          </a:xfrm>
          <a:prstGeom prst="rect">
            <a:avLst/>
          </a:prstGeom>
          <a:noFill/>
          <a:ln w="9525">
            <a:noFill/>
            <a:miter lim="800000"/>
            <a:headEnd/>
            <a:tailEnd/>
          </a:ln>
          <a:effectLst/>
        </p:spPr>
        <p:txBody>
          <a:bodyPr>
            <a:spAutoFit/>
          </a:bodyPr>
          <a:lstStyle/>
          <a:p>
            <a:pPr eaLnBrk="0" hangingPunct="0">
              <a:spcBef>
                <a:spcPct val="50000"/>
              </a:spcBef>
              <a:defRPr/>
            </a:pPr>
            <a:r>
              <a:rPr lang="en-US" sz="2800" b="1" kern="0">
                <a:solidFill>
                  <a:schemeClr val="folHlink"/>
                </a:solidFill>
                <a:effectLst>
                  <a:outerShdw blurRad="38100" dist="38100" dir="2700000" algn="tl">
                    <a:srgbClr val="000000"/>
                  </a:outerShdw>
                </a:effectLst>
              </a:rPr>
              <a:t>THE FOLSTEIN MINI-MENTAL STATE EXAMINATION</a:t>
            </a:r>
          </a:p>
        </p:txBody>
      </p:sp>
      <p:sp>
        <p:nvSpPr>
          <p:cNvPr id="94214" name="Text Box 6"/>
          <p:cNvSpPr txBox="1">
            <a:spLocks noChangeArrowheads="1"/>
          </p:cNvSpPr>
          <p:nvPr/>
        </p:nvSpPr>
        <p:spPr bwMode="auto">
          <a:xfrm>
            <a:off x="1981200" y="2260600"/>
            <a:ext cx="8229600" cy="2614562"/>
          </a:xfrm>
          <a:prstGeom prst="rect">
            <a:avLst/>
          </a:prstGeom>
          <a:noFill/>
          <a:ln w="9525">
            <a:noFill/>
            <a:miter lim="800000"/>
            <a:headEnd/>
            <a:tailEnd/>
          </a:ln>
          <a:effectLst/>
        </p:spPr>
        <p:txBody>
          <a:bodyPr>
            <a:spAutoFit/>
          </a:bodyPr>
          <a:lstStyle/>
          <a:p>
            <a:pPr eaLnBrk="0" hangingPunct="0">
              <a:lnSpc>
                <a:spcPct val="65000"/>
              </a:lnSpc>
              <a:spcBef>
                <a:spcPct val="50000"/>
              </a:spcBef>
              <a:defRPr/>
            </a:pPr>
            <a:r>
              <a:rPr lang="en-US" b="1" kern="0">
                <a:solidFill>
                  <a:schemeClr val="tx2"/>
                </a:solidFill>
                <a:effectLst>
                  <a:outerShdw blurRad="38100" dist="38100" dir="2700000" algn="tl">
                    <a:srgbClr val="000000"/>
                  </a:outerShdw>
                </a:effectLst>
              </a:rPr>
              <a:t>Language:	Show a pencil &amp; a watch and ask the patient to 			              name them. </a:t>
            </a:r>
          </a:p>
          <a:p>
            <a:pPr eaLnBrk="0" hangingPunct="0">
              <a:lnSpc>
                <a:spcPct val="65000"/>
              </a:lnSpc>
              <a:spcBef>
                <a:spcPct val="50000"/>
              </a:spcBef>
              <a:defRPr/>
            </a:pPr>
            <a:r>
              <a:rPr lang="en-US" b="1" kern="0">
                <a:solidFill>
                  <a:schemeClr val="tx2"/>
                </a:solidFill>
                <a:effectLst>
                  <a:outerShdw blurRad="38100" dist="38100" dir="2700000" algn="tl">
                    <a:srgbClr val="000000"/>
                  </a:outerShdw>
                </a:effectLst>
              </a:rPr>
              <a:t>		Repeat: “No ifs, and or buts.”</a:t>
            </a:r>
          </a:p>
          <a:p>
            <a:pPr eaLnBrk="0" hangingPunct="0">
              <a:lnSpc>
                <a:spcPct val="65000"/>
              </a:lnSpc>
              <a:spcBef>
                <a:spcPct val="50000"/>
              </a:spcBef>
              <a:defRPr/>
            </a:pPr>
            <a:r>
              <a:rPr lang="en-US" b="1" kern="0">
                <a:solidFill>
                  <a:schemeClr val="tx2"/>
                </a:solidFill>
                <a:effectLst>
                  <a:outerShdw blurRad="38100" dist="38100" dir="2700000" algn="tl">
                    <a:srgbClr val="000000"/>
                  </a:outerShdw>
                </a:effectLst>
              </a:rPr>
              <a:t>		A  3 stage command: “Take the paper in your right      		hand fold it in half, and put it on the floor.”</a:t>
            </a:r>
          </a:p>
          <a:p>
            <a:pPr eaLnBrk="0" hangingPunct="0">
              <a:lnSpc>
                <a:spcPct val="65000"/>
              </a:lnSpc>
              <a:spcBef>
                <a:spcPct val="50000"/>
              </a:spcBef>
              <a:defRPr/>
            </a:pPr>
            <a:r>
              <a:rPr lang="en-US" b="1" kern="0">
                <a:solidFill>
                  <a:schemeClr val="tx2"/>
                </a:solidFill>
                <a:effectLst>
                  <a:outerShdw blurRad="38100" dist="38100" dir="2700000" algn="tl">
                    <a:srgbClr val="000000"/>
                  </a:outerShdw>
                </a:effectLst>
              </a:rPr>
              <a:t>		Read and obey the following: CLOSE YOUR EYES.</a:t>
            </a:r>
          </a:p>
          <a:p>
            <a:pPr eaLnBrk="0" hangingPunct="0">
              <a:lnSpc>
                <a:spcPct val="65000"/>
              </a:lnSpc>
              <a:spcBef>
                <a:spcPct val="50000"/>
              </a:spcBef>
              <a:defRPr/>
            </a:pPr>
            <a:r>
              <a:rPr lang="en-US" b="1" kern="0">
                <a:solidFill>
                  <a:schemeClr val="tx2"/>
                </a:solidFill>
                <a:effectLst>
                  <a:outerShdw blurRad="38100" dist="38100" dir="2700000" algn="tl">
                    <a:srgbClr val="000000"/>
                  </a:outerShdw>
                </a:effectLst>
              </a:rPr>
              <a:t>		Ask a patient to write a sentence.</a:t>
            </a:r>
          </a:p>
          <a:p>
            <a:pPr eaLnBrk="0" hangingPunct="0">
              <a:lnSpc>
                <a:spcPct val="65000"/>
              </a:lnSpc>
              <a:spcBef>
                <a:spcPct val="50000"/>
              </a:spcBef>
              <a:defRPr/>
            </a:pPr>
            <a:r>
              <a:rPr lang="en-US" b="1" kern="0">
                <a:solidFill>
                  <a:schemeClr val="tx2"/>
                </a:solidFill>
                <a:effectLst>
                  <a:outerShdw blurRad="38100" dist="38100" dir="2700000" algn="tl">
                    <a:srgbClr val="000000"/>
                  </a:outerShdw>
                </a:effectLst>
              </a:rPr>
              <a:t>		Copy a design (complex polygon).</a:t>
            </a:r>
            <a:r>
              <a:rPr lang="en-US" sz="2000" b="1" kern="0">
                <a:solidFill>
                  <a:schemeClr val="tx2"/>
                </a:solidFill>
                <a:effectLst>
                  <a:outerShdw blurRad="38100" dist="38100" dir="2700000" algn="tl">
                    <a:srgbClr val="000000"/>
                  </a:outerShdw>
                </a:effectLst>
              </a:rPr>
              <a:t>               </a:t>
            </a:r>
          </a:p>
          <a:p>
            <a:pPr eaLnBrk="0" hangingPunct="0">
              <a:lnSpc>
                <a:spcPct val="65000"/>
              </a:lnSpc>
              <a:spcBef>
                <a:spcPct val="50000"/>
              </a:spcBef>
              <a:defRPr/>
            </a:pPr>
            <a:endParaRPr lang="en-US" sz="2000" b="1" kern="0">
              <a:solidFill>
                <a:schemeClr val="tx2"/>
              </a:solidFill>
              <a:effectLst>
                <a:outerShdw blurRad="38100" dist="38100" dir="2700000" algn="tl">
                  <a:srgbClr val="000000"/>
                </a:outerShdw>
              </a:effectLst>
            </a:endParaRPr>
          </a:p>
        </p:txBody>
      </p:sp>
      <p:sp>
        <p:nvSpPr>
          <p:cNvPr id="94215" name="AutoShape 7"/>
          <p:cNvSpPr>
            <a:spLocks noChangeArrowheads="1"/>
          </p:cNvSpPr>
          <p:nvPr/>
        </p:nvSpPr>
        <p:spPr bwMode="auto">
          <a:xfrm rot="5212908">
            <a:off x="8496300" y="5753100"/>
            <a:ext cx="838200" cy="914400"/>
          </a:xfrm>
          <a:prstGeom prst="pentagon">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GB" altLang="en-US" kern="0"/>
          </a:p>
        </p:txBody>
      </p:sp>
      <p:sp>
        <p:nvSpPr>
          <p:cNvPr id="94216" name="AutoShape 8"/>
          <p:cNvSpPr>
            <a:spLocks noChangeArrowheads="1"/>
          </p:cNvSpPr>
          <p:nvPr/>
        </p:nvSpPr>
        <p:spPr bwMode="auto">
          <a:xfrm rot="15930959" flipH="1">
            <a:off x="9122569" y="5736431"/>
            <a:ext cx="838200" cy="947738"/>
          </a:xfrm>
          <a:prstGeom prst="pentagon">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GB" altLang="en-US" kern="0"/>
          </a:p>
        </p:txBody>
      </p:sp>
    </p:spTree>
    <p:extLst>
      <p:ext uri="{BB962C8B-B14F-4D97-AF65-F5344CB8AC3E}">
        <p14:creationId xmlns:p14="http://schemas.microsoft.com/office/powerpoint/2010/main" val="17393588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94214">
                                            <p:txEl>
                                              <p:pRg st="0" end="0"/>
                                            </p:txEl>
                                          </p:spTgt>
                                        </p:tgtEl>
                                        <p:attrNameLst>
                                          <p:attrName>style.visibility</p:attrName>
                                        </p:attrNameLst>
                                      </p:cBhvr>
                                      <p:to>
                                        <p:strVal val="visible"/>
                                      </p:to>
                                    </p:set>
                                    <p:animEffect transition="in" filter="box(out)">
                                      <p:cBhvr>
                                        <p:cTn id="7" dur="500"/>
                                        <p:tgtEl>
                                          <p:spTgt spid="9421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94214">
                                            <p:txEl>
                                              <p:pRg st="1" end="1"/>
                                            </p:txEl>
                                          </p:spTgt>
                                        </p:tgtEl>
                                        <p:attrNameLst>
                                          <p:attrName>style.visibility</p:attrName>
                                        </p:attrNameLst>
                                      </p:cBhvr>
                                      <p:to>
                                        <p:strVal val="visible"/>
                                      </p:to>
                                    </p:set>
                                    <p:animEffect transition="in" filter="box(out)">
                                      <p:cBhvr>
                                        <p:cTn id="12" dur="500"/>
                                        <p:tgtEl>
                                          <p:spTgt spid="9421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94214">
                                            <p:txEl>
                                              <p:pRg st="2" end="2"/>
                                            </p:txEl>
                                          </p:spTgt>
                                        </p:tgtEl>
                                        <p:attrNameLst>
                                          <p:attrName>style.visibility</p:attrName>
                                        </p:attrNameLst>
                                      </p:cBhvr>
                                      <p:to>
                                        <p:strVal val="visible"/>
                                      </p:to>
                                    </p:set>
                                    <p:animEffect transition="in" filter="box(out)">
                                      <p:cBhvr>
                                        <p:cTn id="17" dur="500"/>
                                        <p:tgtEl>
                                          <p:spTgt spid="94214">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94214">
                                            <p:txEl>
                                              <p:pRg st="3" end="3"/>
                                            </p:txEl>
                                          </p:spTgt>
                                        </p:tgtEl>
                                        <p:attrNameLst>
                                          <p:attrName>style.visibility</p:attrName>
                                        </p:attrNameLst>
                                      </p:cBhvr>
                                      <p:to>
                                        <p:strVal val="visible"/>
                                      </p:to>
                                    </p:set>
                                    <p:animEffect transition="in" filter="box(out)">
                                      <p:cBhvr>
                                        <p:cTn id="22" dur="500"/>
                                        <p:tgtEl>
                                          <p:spTgt spid="94214">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94214">
                                            <p:txEl>
                                              <p:pRg st="4" end="4"/>
                                            </p:txEl>
                                          </p:spTgt>
                                        </p:tgtEl>
                                        <p:attrNameLst>
                                          <p:attrName>style.visibility</p:attrName>
                                        </p:attrNameLst>
                                      </p:cBhvr>
                                      <p:to>
                                        <p:strVal val="visible"/>
                                      </p:to>
                                    </p:set>
                                    <p:animEffect transition="in" filter="box(out)">
                                      <p:cBhvr>
                                        <p:cTn id="27" dur="500"/>
                                        <p:tgtEl>
                                          <p:spTgt spid="94214">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94214">
                                            <p:txEl>
                                              <p:pRg st="5" end="5"/>
                                            </p:txEl>
                                          </p:spTgt>
                                        </p:tgtEl>
                                        <p:attrNameLst>
                                          <p:attrName>style.visibility</p:attrName>
                                        </p:attrNameLst>
                                      </p:cBhvr>
                                      <p:to>
                                        <p:strVal val="visible"/>
                                      </p:to>
                                    </p:set>
                                    <p:animEffect transition="in" filter="box(out)">
                                      <p:cBhvr>
                                        <p:cTn id="32" dur="500"/>
                                        <p:tgtEl>
                                          <p:spTgt spid="94214">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94215"/>
                                        </p:tgtEl>
                                        <p:attrNameLst>
                                          <p:attrName>style.visibility</p:attrName>
                                        </p:attrNameLst>
                                      </p:cBhvr>
                                      <p:to>
                                        <p:strVal val="visible"/>
                                      </p:to>
                                    </p:set>
                                    <p:anim calcmode="lin" valueType="num">
                                      <p:cBhvr additive="base">
                                        <p:cTn id="37" dur="500" fill="hold"/>
                                        <p:tgtEl>
                                          <p:spTgt spid="94215"/>
                                        </p:tgtEl>
                                        <p:attrNameLst>
                                          <p:attrName>ppt_x</p:attrName>
                                        </p:attrNameLst>
                                      </p:cBhvr>
                                      <p:tavLst>
                                        <p:tav tm="0">
                                          <p:val>
                                            <p:strVal val="1+#ppt_w/2"/>
                                          </p:val>
                                        </p:tav>
                                        <p:tav tm="100000">
                                          <p:val>
                                            <p:strVal val="#ppt_x"/>
                                          </p:val>
                                        </p:tav>
                                      </p:tavLst>
                                    </p:anim>
                                    <p:anim calcmode="lin" valueType="num">
                                      <p:cBhvr additive="base">
                                        <p:cTn id="38" dur="500" fill="hold"/>
                                        <p:tgtEl>
                                          <p:spTgt spid="94215"/>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94216"/>
                                        </p:tgtEl>
                                        <p:attrNameLst>
                                          <p:attrName>style.visibility</p:attrName>
                                        </p:attrNameLst>
                                      </p:cBhvr>
                                      <p:to>
                                        <p:strVal val="visible"/>
                                      </p:to>
                                    </p:set>
                                    <p:anim calcmode="lin" valueType="num">
                                      <p:cBhvr additive="base">
                                        <p:cTn id="43" dur="500" fill="hold"/>
                                        <p:tgtEl>
                                          <p:spTgt spid="94216"/>
                                        </p:tgtEl>
                                        <p:attrNameLst>
                                          <p:attrName>ppt_x</p:attrName>
                                        </p:attrNameLst>
                                      </p:cBhvr>
                                      <p:tavLst>
                                        <p:tav tm="0">
                                          <p:val>
                                            <p:strVal val="1+#ppt_w/2"/>
                                          </p:val>
                                        </p:tav>
                                        <p:tav tm="100000">
                                          <p:val>
                                            <p:strVal val="#ppt_x"/>
                                          </p:val>
                                        </p:tav>
                                      </p:tavLst>
                                    </p:anim>
                                    <p:anim calcmode="lin" valueType="num">
                                      <p:cBhvr additive="base">
                                        <p:cTn id="44" dur="500" fill="hold"/>
                                        <p:tgtEl>
                                          <p:spTgt spid="9421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4" grpId="0" build="p" autoUpdateAnimBg="0"/>
      <p:bldP spid="94215" grpId="0" animBg="1"/>
      <p:bldP spid="94216" grpId="0" animBg="1"/>
    </p:bld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1026"/>
          <p:cNvSpPr>
            <a:spLocks noGrp="1" noChangeArrowheads="1"/>
          </p:cNvSpPr>
          <p:nvPr>
            <p:ph type="title"/>
          </p:nvPr>
        </p:nvSpPr>
        <p:spPr/>
        <p:txBody>
          <a:bodyPr/>
          <a:lstStyle/>
          <a:p>
            <a:pPr eaLnBrk="1" hangingPunct="1"/>
            <a:r>
              <a:rPr lang="en-US" altLang="en-US"/>
              <a:t>Clock Drawing Test</a:t>
            </a:r>
          </a:p>
        </p:txBody>
      </p:sp>
      <p:sp>
        <p:nvSpPr>
          <p:cNvPr id="47107" name="Rectangle 1027"/>
          <p:cNvSpPr>
            <a:spLocks noGrp="1" noChangeArrowheads="1"/>
          </p:cNvSpPr>
          <p:nvPr>
            <p:ph type="body" idx="1"/>
          </p:nvPr>
        </p:nvSpPr>
        <p:spPr/>
        <p:txBody>
          <a:bodyPr/>
          <a:lstStyle/>
          <a:p>
            <a:pPr eaLnBrk="1" hangingPunct="1"/>
            <a:r>
              <a:rPr lang="en-US" altLang="en-US"/>
              <a:t>Clock Drawing Test:</a:t>
            </a:r>
          </a:p>
          <a:p>
            <a:pPr lvl="1" eaLnBrk="1" hangingPunct="1"/>
            <a:r>
              <a:rPr lang="en-US" altLang="en-US"/>
              <a:t>“Draw a clock”</a:t>
            </a:r>
          </a:p>
          <a:p>
            <a:pPr lvl="2" eaLnBrk="1" hangingPunct="1"/>
            <a:r>
              <a:rPr lang="en-US" altLang="en-US"/>
              <a:t>Sensitivity=75.2%</a:t>
            </a:r>
          </a:p>
          <a:p>
            <a:pPr lvl="2" eaLnBrk="1" hangingPunct="1"/>
            <a:r>
              <a:rPr lang="en-US" altLang="en-US"/>
              <a:t>Specificity=94.2%</a:t>
            </a:r>
          </a:p>
        </p:txBody>
      </p:sp>
    </p:spTree>
    <p:extLst>
      <p:ext uri="{BB962C8B-B14F-4D97-AF65-F5344CB8AC3E}">
        <p14:creationId xmlns:p14="http://schemas.microsoft.com/office/powerpoint/2010/main" val="3049745207"/>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1524000" y="609600"/>
            <a:ext cx="9144000" cy="1143000"/>
          </a:xfrm>
        </p:spPr>
        <p:txBody>
          <a:bodyPr/>
          <a:lstStyle/>
          <a:p>
            <a:pPr eaLnBrk="1" hangingPunct="1"/>
            <a:r>
              <a:rPr lang="en-US" altLang="en-US"/>
              <a:t>The Mini-Cog</a:t>
            </a:r>
          </a:p>
        </p:txBody>
      </p:sp>
      <p:sp>
        <p:nvSpPr>
          <p:cNvPr id="48131" name="Rectangle 3"/>
          <p:cNvSpPr>
            <a:spLocks noGrp="1" noChangeArrowheads="1"/>
          </p:cNvSpPr>
          <p:nvPr>
            <p:ph type="body" idx="1"/>
          </p:nvPr>
        </p:nvSpPr>
        <p:spPr>
          <a:xfrm>
            <a:off x="2133600" y="1752600"/>
            <a:ext cx="8001000" cy="4114800"/>
          </a:xfrm>
        </p:spPr>
        <p:txBody>
          <a:bodyPr/>
          <a:lstStyle/>
          <a:p>
            <a:pPr eaLnBrk="1" hangingPunct="1">
              <a:lnSpc>
                <a:spcPct val="80000"/>
              </a:lnSpc>
            </a:pPr>
            <a:r>
              <a:rPr lang="en-US" altLang="en-US" sz="2800"/>
              <a:t>Components</a:t>
            </a:r>
          </a:p>
          <a:p>
            <a:pPr lvl="1" eaLnBrk="1" hangingPunct="1">
              <a:lnSpc>
                <a:spcPct val="80000"/>
              </a:lnSpc>
            </a:pPr>
            <a:r>
              <a:rPr lang="en-US" altLang="en-US" sz="2400"/>
              <a:t>3 item recall: give 3 items, ask to repeat, divert and recall</a:t>
            </a:r>
          </a:p>
          <a:p>
            <a:pPr lvl="1" eaLnBrk="1" hangingPunct="1">
              <a:lnSpc>
                <a:spcPct val="80000"/>
              </a:lnSpc>
            </a:pPr>
            <a:r>
              <a:rPr lang="en-US" altLang="en-US" sz="2400"/>
              <a:t>Clock Drawing Test (CDT)</a:t>
            </a:r>
          </a:p>
          <a:p>
            <a:pPr lvl="2" eaLnBrk="1" hangingPunct="1">
              <a:lnSpc>
                <a:spcPct val="80000"/>
              </a:lnSpc>
            </a:pPr>
            <a:r>
              <a:rPr lang="en-US" altLang="en-US"/>
              <a:t>Normal (0): all numbers present in correct sequence and position and hands readably displayed the represented time</a:t>
            </a:r>
          </a:p>
          <a:p>
            <a:pPr eaLnBrk="1" hangingPunct="1">
              <a:lnSpc>
                <a:spcPct val="80000"/>
              </a:lnSpc>
            </a:pPr>
            <a:endParaRPr lang="en-US" altLang="en-US"/>
          </a:p>
          <a:p>
            <a:pPr eaLnBrk="1" hangingPunct="1">
              <a:lnSpc>
                <a:spcPct val="80000"/>
              </a:lnSpc>
            </a:pPr>
            <a:r>
              <a:rPr lang="en-US" altLang="en-US" sz="2800"/>
              <a:t>Abnormal Mini-Cog scoring with best performance</a:t>
            </a:r>
          </a:p>
          <a:p>
            <a:pPr lvl="1" eaLnBrk="1" hangingPunct="1">
              <a:lnSpc>
                <a:spcPct val="80000"/>
              </a:lnSpc>
            </a:pPr>
            <a:r>
              <a:rPr lang="en-US" altLang="en-US" sz="2400"/>
              <a:t>Recall =0, or</a:t>
            </a:r>
          </a:p>
          <a:p>
            <a:pPr lvl="1" eaLnBrk="1" hangingPunct="1">
              <a:lnSpc>
                <a:spcPct val="80000"/>
              </a:lnSpc>
            </a:pPr>
            <a:r>
              <a:rPr lang="en-US" altLang="en-US" sz="2400"/>
              <a:t>Recall </a:t>
            </a:r>
            <a:r>
              <a:rPr lang="en-US" altLang="en-US" sz="2400">
                <a:cs typeface="Times New Roman" panose="02020603050405020304" pitchFamily="18" charset="0"/>
              </a:rPr>
              <a:t>≤</a:t>
            </a:r>
            <a:r>
              <a:rPr lang="en-US" altLang="en-US" sz="2400"/>
              <a:t>2 AND CDT abnormal</a:t>
            </a:r>
          </a:p>
        </p:txBody>
      </p:sp>
      <p:sp>
        <p:nvSpPr>
          <p:cNvPr id="48132" name="Text Box 4"/>
          <p:cNvSpPr txBox="1">
            <a:spLocks noChangeArrowheads="1"/>
          </p:cNvSpPr>
          <p:nvPr/>
        </p:nvSpPr>
        <p:spPr bwMode="auto">
          <a:xfrm>
            <a:off x="1600200" y="6477000"/>
            <a:ext cx="73675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kern="0">
                <a:solidFill>
                  <a:srgbClr val="FAFD00"/>
                </a:solidFill>
              </a:rPr>
              <a:t>Borson S. et al Int J Geriatr Psychiatry 2000;15:1021-1027</a:t>
            </a:r>
          </a:p>
        </p:txBody>
      </p:sp>
    </p:spTree>
    <p:extLst>
      <p:ext uri="{BB962C8B-B14F-4D97-AF65-F5344CB8AC3E}">
        <p14:creationId xmlns:p14="http://schemas.microsoft.com/office/powerpoint/2010/main" val="351173099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a:t>CHARACTERISTICS </a:t>
            </a:r>
          </a:p>
        </p:txBody>
      </p:sp>
      <p:sp>
        <p:nvSpPr>
          <p:cNvPr id="3" name="Marcador de contenido 2"/>
          <p:cNvSpPr>
            <a:spLocks noGrp="1"/>
          </p:cNvSpPr>
          <p:nvPr>
            <p:ph idx="1"/>
          </p:nvPr>
        </p:nvSpPr>
        <p:spPr>
          <a:xfrm>
            <a:off x="0" y="1752600"/>
            <a:ext cx="12192000" cy="4343400"/>
          </a:xfrm>
        </p:spPr>
        <p:txBody>
          <a:bodyPr/>
          <a:lstStyle/>
          <a:p>
            <a:pPr marL="0" indent="0" algn="just">
              <a:buNone/>
            </a:pPr>
            <a:r>
              <a:rPr lang="en-US" dirty="0"/>
              <a:t>The geriatric assessment differs from a standard medical evaluation in three general ways: </a:t>
            </a:r>
          </a:p>
          <a:p>
            <a:pPr marL="514350" indent="-514350" algn="just">
              <a:buAutoNum type="arabicParenBoth"/>
            </a:pPr>
            <a:r>
              <a:rPr lang="en-US" dirty="0"/>
              <a:t>it focuses on elderly individuals with complex problems</a:t>
            </a:r>
          </a:p>
          <a:p>
            <a:pPr marL="0" indent="0" algn="just">
              <a:buNone/>
            </a:pPr>
            <a:r>
              <a:rPr lang="en-US" dirty="0"/>
              <a:t> (2) it emphasizes functional status and quality of life</a:t>
            </a:r>
          </a:p>
          <a:p>
            <a:pPr marL="0" indent="0" algn="just">
              <a:buNone/>
            </a:pPr>
            <a:r>
              <a:rPr lang="en-US" dirty="0"/>
              <a:t> (3) it frequently takes advantage of an interdisciplinary team of providers. </a:t>
            </a:r>
          </a:p>
        </p:txBody>
      </p:sp>
    </p:spTree>
    <p:extLst>
      <p:ext uri="{BB962C8B-B14F-4D97-AF65-F5344CB8AC3E}">
        <p14:creationId xmlns:p14="http://schemas.microsoft.com/office/powerpoint/2010/main" val="65110814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pPr eaLnBrk="1" hangingPunct="1"/>
            <a:r>
              <a:rPr lang="en-US" altLang="en-US"/>
              <a:t>Clock Drawing Test Instructions</a:t>
            </a:r>
          </a:p>
        </p:txBody>
      </p:sp>
      <p:sp>
        <p:nvSpPr>
          <p:cNvPr id="5124" name="Rectangle 3"/>
          <p:cNvSpPr>
            <a:spLocks noGrp="1" noChangeArrowheads="1"/>
          </p:cNvSpPr>
          <p:nvPr>
            <p:ph type="body" sz="half" idx="1"/>
          </p:nvPr>
        </p:nvSpPr>
        <p:spPr/>
        <p:txBody>
          <a:bodyPr/>
          <a:lstStyle/>
          <a:p>
            <a:pPr lvl="1" eaLnBrk="1" hangingPunct="1"/>
            <a:r>
              <a:rPr lang="en-US" altLang="en-US" sz="2000"/>
              <a:t>Subjects told to</a:t>
            </a:r>
          </a:p>
          <a:p>
            <a:pPr lvl="2" eaLnBrk="1" hangingPunct="1"/>
            <a:r>
              <a:rPr lang="en-US" altLang="en-US" sz="1800"/>
              <a:t>Draw a large circle</a:t>
            </a:r>
          </a:p>
          <a:p>
            <a:pPr lvl="2" eaLnBrk="1" hangingPunct="1"/>
            <a:r>
              <a:rPr lang="en-US" altLang="en-US" sz="1800"/>
              <a:t>Fill in the numbers on a clock face</a:t>
            </a:r>
          </a:p>
          <a:p>
            <a:pPr lvl="2" eaLnBrk="1" hangingPunct="1"/>
            <a:r>
              <a:rPr lang="en-US" altLang="en-US" sz="1800"/>
              <a:t>Set the hands at 8:20</a:t>
            </a:r>
          </a:p>
          <a:p>
            <a:pPr lvl="1" eaLnBrk="1" hangingPunct="1"/>
            <a:r>
              <a:rPr lang="en-US" altLang="en-US" sz="2000"/>
              <a:t>No time limit given</a:t>
            </a:r>
          </a:p>
          <a:p>
            <a:pPr lvl="1" eaLnBrk="1" hangingPunct="1"/>
            <a:r>
              <a:rPr lang="en-US" altLang="en-US" sz="2000"/>
              <a:t>Scoring (subjective): </a:t>
            </a:r>
          </a:p>
          <a:p>
            <a:pPr lvl="2" eaLnBrk="1" hangingPunct="1"/>
            <a:r>
              <a:rPr lang="en-US" altLang="en-US" sz="1800"/>
              <a:t>0 (normal)</a:t>
            </a:r>
          </a:p>
          <a:p>
            <a:pPr lvl="2" eaLnBrk="1" hangingPunct="1"/>
            <a:r>
              <a:rPr lang="en-US" altLang="en-US" sz="1800"/>
              <a:t>1 (mildly abnormal)</a:t>
            </a:r>
          </a:p>
          <a:p>
            <a:pPr lvl="2" eaLnBrk="1" hangingPunct="1"/>
            <a:r>
              <a:rPr lang="en-US" altLang="en-US" sz="1800"/>
              <a:t>2 (moderately abnormal)</a:t>
            </a:r>
          </a:p>
          <a:p>
            <a:pPr lvl="2" eaLnBrk="1" hangingPunct="1"/>
            <a:r>
              <a:rPr lang="en-US" altLang="en-US" sz="1800"/>
              <a:t>3 (severely abnormal)</a:t>
            </a:r>
          </a:p>
        </p:txBody>
      </p:sp>
      <p:graphicFrame>
        <p:nvGraphicFramePr>
          <p:cNvPr id="5122" name="Object 4"/>
          <p:cNvGraphicFramePr>
            <a:graphicFrameLocks noGrp="1" noChangeAspect="1"/>
          </p:cNvGraphicFramePr>
          <p:nvPr>
            <p:ph sz="half" idx="2"/>
          </p:nvPr>
        </p:nvGraphicFramePr>
        <p:xfrm>
          <a:off x="6172200" y="2590800"/>
          <a:ext cx="3810000" cy="2857500"/>
        </p:xfrm>
        <a:graphic>
          <a:graphicData uri="http://schemas.openxmlformats.org/presentationml/2006/ole">
            <mc:AlternateContent xmlns:mc="http://schemas.openxmlformats.org/markup-compatibility/2006">
              <mc:Choice xmlns:v="urn:schemas-microsoft-com:vml" Requires="v">
                <p:oleObj spid="_x0000_s3079" name="Slide" r:id="rId4" imgW="3840120" imgH="2879640" progId="PowerPoint.Slide.8">
                  <p:embed/>
                </p:oleObj>
              </mc:Choice>
              <mc:Fallback>
                <p:oleObj name="Slide" r:id="rId4" imgW="3840120" imgH="2879640" progId="PowerPoint.Slide.8">
                  <p:embed/>
                  <p:pic>
                    <p:nvPicPr>
                      <p:cNvPr id="5122"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72200" y="2590800"/>
                        <a:ext cx="3810000" cy="2857500"/>
                      </a:xfrm>
                      <a:prstGeom prst="rect">
                        <a:avLst/>
                      </a:prstGeom>
                    </p:spPr>
                  </p:pic>
                </p:oleObj>
              </mc:Fallback>
            </mc:AlternateContent>
          </a:graphicData>
        </a:graphic>
      </p:graphicFrame>
      <p:sp>
        <p:nvSpPr>
          <p:cNvPr id="5125" name="Text Box 5"/>
          <p:cNvSpPr txBox="1">
            <a:spLocks noChangeArrowheads="1"/>
          </p:cNvSpPr>
          <p:nvPr/>
        </p:nvSpPr>
        <p:spPr bwMode="auto">
          <a:xfrm>
            <a:off x="1600200" y="6477000"/>
            <a:ext cx="73675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kern="0">
                <a:solidFill>
                  <a:srgbClr val="FAFD00"/>
                </a:solidFill>
              </a:rPr>
              <a:t>Borson S. et al Int J Geriatr Psychiatry 2000;15:1021-1027</a:t>
            </a:r>
          </a:p>
        </p:txBody>
      </p:sp>
      <p:sp>
        <p:nvSpPr>
          <p:cNvPr id="5126" name="Oval 6"/>
          <p:cNvSpPr>
            <a:spLocks noChangeArrowheads="1"/>
          </p:cNvSpPr>
          <p:nvPr/>
        </p:nvSpPr>
        <p:spPr bwMode="auto">
          <a:xfrm>
            <a:off x="7010400" y="2971800"/>
            <a:ext cx="2286000" cy="2133600"/>
          </a:xfrm>
          <a:prstGeom prst="ellipse">
            <a:avLst/>
          </a:pr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GB" altLang="en-US" kern="0"/>
          </a:p>
        </p:txBody>
      </p:sp>
      <p:sp>
        <p:nvSpPr>
          <p:cNvPr id="5127" name="Text Box 7"/>
          <p:cNvSpPr txBox="1">
            <a:spLocks noChangeArrowheads="1"/>
          </p:cNvSpPr>
          <p:nvPr/>
        </p:nvSpPr>
        <p:spPr bwMode="auto">
          <a:xfrm>
            <a:off x="7908925" y="2895601"/>
            <a:ext cx="438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kern="0">
                <a:solidFill>
                  <a:srgbClr val="000000"/>
                </a:solidFill>
              </a:rPr>
              <a:t>12</a:t>
            </a:r>
          </a:p>
        </p:txBody>
      </p:sp>
      <p:sp>
        <p:nvSpPr>
          <p:cNvPr id="5128" name="Text Box 8"/>
          <p:cNvSpPr txBox="1">
            <a:spLocks noChangeArrowheads="1"/>
          </p:cNvSpPr>
          <p:nvPr/>
        </p:nvSpPr>
        <p:spPr bwMode="auto">
          <a:xfrm>
            <a:off x="8534400" y="3048001"/>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kern="0">
                <a:solidFill>
                  <a:srgbClr val="000000"/>
                </a:solidFill>
              </a:rPr>
              <a:t>1</a:t>
            </a:r>
          </a:p>
        </p:txBody>
      </p:sp>
      <p:sp>
        <p:nvSpPr>
          <p:cNvPr id="5129" name="Text Box 9"/>
          <p:cNvSpPr txBox="1">
            <a:spLocks noChangeArrowheads="1"/>
          </p:cNvSpPr>
          <p:nvPr/>
        </p:nvSpPr>
        <p:spPr bwMode="auto">
          <a:xfrm>
            <a:off x="8915400" y="3352801"/>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kern="0">
                <a:solidFill>
                  <a:srgbClr val="000000"/>
                </a:solidFill>
              </a:rPr>
              <a:t>2</a:t>
            </a:r>
          </a:p>
        </p:txBody>
      </p:sp>
      <p:sp>
        <p:nvSpPr>
          <p:cNvPr id="5130" name="Text Box 10"/>
          <p:cNvSpPr txBox="1">
            <a:spLocks noChangeArrowheads="1"/>
          </p:cNvSpPr>
          <p:nvPr/>
        </p:nvSpPr>
        <p:spPr bwMode="auto">
          <a:xfrm>
            <a:off x="9067800" y="3870326"/>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kern="0">
                <a:solidFill>
                  <a:srgbClr val="000000"/>
                </a:solidFill>
              </a:rPr>
              <a:t>3</a:t>
            </a:r>
          </a:p>
        </p:txBody>
      </p:sp>
      <p:sp>
        <p:nvSpPr>
          <p:cNvPr id="5131" name="Line 11"/>
          <p:cNvSpPr>
            <a:spLocks noChangeShapeType="1"/>
          </p:cNvSpPr>
          <p:nvPr/>
        </p:nvSpPr>
        <p:spPr bwMode="auto">
          <a:xfrm flipH="1">
            <a:off x="7620000" y="3962400"/>
            <a:ext cx="533400" cy="30480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kern="0">
              <a:solidFill>
                <a:sysClr val="windowText" lastClr="000000"/>
              </a:solidFill>
            </a:endParaRPr>
          </a:p>
        </p:txBody>
      </p:sp>
      <p:sp>
        <p:nvSpPr>
          <p:cNvPr id="5132" name="Text Box 12"/>
          <p:cNvSpPr txBox="1">
            <a:spLocks noChangeArrowheads="1"/>
          </p:cNvSpPr>
          <p:nvPr/>
        </p:nvSpPr>
        <p:spPr bwMode="auto">
          <a:xfrm>
            <a:off x="8915400" y="4251326"/>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kern="0">
                <a:solidFill>
                  <a:srgbClr val="000000"/>
                </a:solidFill>
              </a:rPr>
              <a:t>4</a:t>
            </a:r>
          </a:p>
        </p:txBody>
      </p:sp>
      <p:sp>
        <p:nvSpPr>
          <p:cNvPr id="5133" name="Text Box 13"/>
          <p:cNvSpPr txBox="1">
            <a:spLocks noChangeArrowheads="1"/>
          </p:cNvSpPr>
          <p:nvPr/>
        </p:nvSpPr>
        <p:spPr bwMode="auto">
          <a:xfrm>
            <a:off x="8610600" y="4572001"/>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kern="0">
                <a:solidFill>
                  <a:srgbClr val="000000"/>
                </a:solidFill>
              </a:rPr>
              <a:t>5</a:t>
            </a:r>
          </a:p>
        </p:txBody>
      </p:sp>
      <p:sp>
        <p:nvSpPr>
          <p:cNvPr id="5134" name="Text Box 14"/>
          <p:cNvSpPr txBox="1">
            <a:spLocks noChangeArrowheads="1"/>
          </p:cNvSpPr>
          <p:nvPr/>
        </p:nvSpPr>
        <p:spPr bwMode="auto">
          <a:xfrm>
            <a:off x="8077200" y="4784726"/>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kern="0">
                <a:solidFill>
                  <a:srgbClr val="000000"/>
                </a:solidFill>
              </a:rPr>
              <a:t>6</a:t>
            </a:r>
          </a:p>
        </p:txBody>
      </p:sp>
      <p:sp>
        <p:nvSpPr>
          <p:cNvPr id="5135" name="Text Box 15"/>
          <p:cNvSpPr txBox="1">
            <a:spLocks noChangeArrowheads="1"/>
          </p:cNvSpPr>
          <p:nvPr/>
        </p:nvSpPr>
        <p:spPr bwMode="auto">
          <a:xfrm>
            <a:off x="7543800" y="4648201"/>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kern="0">
                <a:solidFill>
                  <a:srgbClr val="000000"/>
                </a:solidFill>
              </a:rPr>
              <a:t>7</a:t>
            </a:r>
          </a:p>
        </p:txBody>
      </p:sp>
      <p:sp>
        <p:nvSpPr>
          <p:cNvPr id="5136" name="Text Box 16"/>
          <p:cNvSpPr txBox="1">
            <a:spLocks noChangeArrowheads="1"/>
          </p:cNvSpPr>
          <p:nvPr/>
        </p:nvSpPr>
        <p:spPr bwMode="auto">
          <a:xfrm>
            <a:off x="7086600" y="4267201"/>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kern="0">
                <a:solidFill>
                  <a:srgbClr val="000000"/>
                </a:solidFill>
              </a:rPr>
              <a:t>8</a:t>
            </a:r>
          </a:p>
        </p:txBody>
      </p:sp>
      <p:sp>
        <p:nvSpPr>
          <p:cNvPr id="5137" name="Text Box 17"/>
          <p:cNvSpPr txBox="1">
            <a:spLocks noChangeArrowheads="1"/>
          </p:cNvSpPr>
          <p:nvPr/>
        </p:nvSpPr>
        <p:spPr bwMode="auto">
          <a:xfrm>
            <a:off x="6934200" y="3870326"/>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kern="0">
                <a:solidFill>
                  <a:srgbClr val="000000"/>
                </a:solidFill>
              </a:rPr>
              <a:t>9</a:t>
            </a:r>
          </a:p>
        </p:txBody>
      </p:sp>
      <p:sp>
        <p:nvSpPr>
          <p:cNvPr id="5138" name="Line 18"/>
          <p:cNvSpPr>
            <a:spLocks noChangeShapeType="1"/>
          </p:cNvSpPr>
          <p:nvPr/>
        </p:nvSpPr>
        <p:spPr bwMode="auto">
          <a:xfrm>
            <a:off x="8153400" y="3962400"/>
            <a:ext cx="762000" cy="38100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kern="0">
              <a:solidFill>
                <a:sysClr val="windowText" lastClr="000000"/>
              </a:solidFill>
            </a:endParaRPr>
          </a:p>
        </p:txBody>
      </p:sp>
      <p:sp>
        <p:nvSpPr>
          <p:cNvPr id="5139" name="Text Box 19"/>
          <p:cNvSpPr txBox="1">
            <a:spLocks noChangeArrowheads="1"/>
          </p:cNvSpPr>
          <p:nvPr/>
        </p:nvSpPr>
        <p:spPr bwMode="auto">
          <a:xfrm>
            <a:off x="7029450" y="3429001"/>
            <a:ext cx="438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kern="0">
                <a:solidFill>
                  <a:srgbClr val="000000"/>
                </a:solidFill>
              </a:rPr>
              <a:t>10</a:t>
            </a:r>
          </a:p>
        </p:txBody>
      </p:sp>
      <p:sp>
        <p:nvSpPr>
          <p:cNvPr id="5140" name="Text Box 20"/>
          <p:cNvSpPr txBox="1">
            <a:spLocks noChangeArrowheads="1"/>
          </p:cNvSpPr>
          <p:nvPr/>
        </p:nvSpPr>
        <p:spPr bwMode="auto">
          <a:xfrm>
            <a:off x="7391400" y="3048001"/>
            <a:ext cx="438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kern="0">
                <a:solidFill>
                  <a:srgbClr val="000000"/>
                </a:solidFill>
              </a:rPr>
              <a:t>11</a:t>
            </a:r>
          </a:p>
        </p:txBody>
      </p:sp>
    </p:spTree>
    <p:extLst>
      <p:ext uri="{BB962C8B-B14F-4D97-AF65-F5344CB8AC3E}">
        <p14:creationId xmlns:p14="http://schemas.microsoft.com/office/powerpoint/2010/main" val="1330468415"/>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2209800" y="228600"/>
            <a:ext cx="7772400" cy="1143000"/>
          </a:xfrm>
        </p:spPr>
        <p:txBody>
          <a:bodyPr/>
          <a:lstStyle/>
          <a:p>
            <a:pPr eaLnBrk="1" hangingPunct="1"/>
            <a:r>
              <a:rPr lang="en-US" altLang="en-US" sz="5400">
                <a:solidFill>
                  <a:srgbClr val="FFCC00"/>
                </a:solidFill>
              </a:rPr>
              <a:t>Animal Naming Test</a:t>
            </a:r>
          </a:p>
        </p:txBody>
      </p:sp>
      <p:sp>
        <p:nvSpPr>
          <p:cNvPr id="49155" name="Rectangle 3"/>
          <p:cNvSpPr>
            <a:spLocks noGrp="1" noChangeArrowheads="1"/>
          </p:cNvSpPr>
          <p:nvPr>
            <p:ph type="body" idx="1"/>
          </p:nvPr>
        </p:nvSpPr>
        <p:spPr>
          <a:xfrm>
            <a:off x="2133600" y="1447800"/>
            <a:ext cx="7772400" cy="4114800"/>
          </a:xfrm>
        </p:spPr>
        <p:txBody>
          <a:bodyPr/>
          <a:lstStyle/>
          <a:p>
            <a:pPr eaLnBrk="1" hangingPunct="1">
              <a:lnSpc>
                <a:spcPct val="80000"/>
              </a:lnSpc>
            </a:pPr>
            <a:r>
              <a:rPr lang="en-US" altLang="en-US" sz="2400"/>
              <a:t>Category fluency</a:t>
            </a:r>
          </a:p>
          <a:p>
            <a:pPr eaLnBrk="1" hangingPunct="1">
              <a:lnSpc>
                <a:spcPct val="80000"/>
              </a:lnSpc>
            </a:pPr>
            <a:r>
              <a:rPr lang="en-US" altLang="en-US" sz="2400"/>
              <a:t>Highly sensitive to Alzheimer’s disease</a:t>
            </a:r>
          </a:p>
          <a:p>
            <a:pPr eaLnBrk="1" hangingPunct="1">
              <a:lnSpc>
                <a:spcPct val="80000"/>
              </a:lnSpc>
            </a:pPr>
            <a:r>
              <a:rPr lang="en-US" altLang="en-US" sz="2400"/>
              <a:t>Scoring equals number named in 1 minute</a:t>
            </a:r>
          </a:p>
          <a:p>
            <a:pPr lvl="1" eaLnBrk="1" hangingPunct="1">
              <a:lnSpc>
                <a:spcPct val="80000"/>
              </a:lnSpc>
            </a:pPr>
            <a:r>
              <a:rPr lang="en-US" altLang="en-US" sz="2400"/>
              <a:t>Average performance = 18 per minute</a:t>
            </a:r>
          </a:p>
          <a:p>
            <a:pPr lvl="1" eaLnBrk="1" hangingPunct="1">
              <a:lnSpc>
                <a:spcPct val="80000"/>
              </a:lnSpc>
            </a:pPr>
            <a:r>
              <a:rPr lang="en-US" altLang="en-US" sz="2400"/>
              <a:t>&lt; 12 / minute = abnormal</a:t>
            </a:r>
            <a:endParaRPr lang="en-US" altLang="en-US" sz="1800"/>
          </a:p>
          <a:p>
            <a:pPr eaLnBrk="1" hangingPunct="1">
              <a:lnSpc>
                <a:spcPct val="80000"/>
              </a:lnSpc>
            </a:pPr>
            <a:r>
              <a:rPr lang="en-US" altLang="en-US" sz="2400"/>
              <a:t>Requires patient to use temporal lobe semantic stores</a:t>
            </a:r>
          </a:p>
          <a:p>
            <a:pPr eaLnBrk="1" hangingPunct="1">
              <a:lnSpc>
                <a:spcPct val="80000"/>
              </a:lnSpc>
            </a:pPr>
            <a:r>
              <a:rPr lang="en-US" altLang="en-US" sz="2400"/>
              <a:t>60 seconds</a:t>
            </a:r>
          </a:p>
          <a:p>
            <a:pPr eaLnBrk="1" hangingPunct="1">
              <a:lnSpc>
                <a:spcPct val="80000"/>
              </a:lnSpc>
            </a:pPr>
            <a:r>
              <a:rPr lang="en-US" altLang="en-US" sz="2400"/>
              <a:t>Using a cutoff of 15 in one minute:</a:t>
            </a:r>
          </a:p>
          <a:p>
            <a:pPr lvl="1" eaLnBrk="1" hangingPunct="1">
              <a:lnSpc>
                <a:spcPct val="80000"/>
              </a:lnSpc>
            </a:pPr>
            <a:r>
              <a:rPr lang="en-US" altLang="en-US" sz="2400"/>
              <a:t>Sens 87% - 88%</a:t>
            </a:r>
          </a:p>
          <a:p>
            <a:pPr lvl="1" eaLnBrk="1" hangingPunct="1">
              <a:lnSpc>
                <a:spcPct val="80000"/>
              </a:lnSpc>
            </a:pPr>
            <a:r>
              <a:rPr lang="en-US" altLang="en-US" sz="2400"/>
              <a:t>Spec 96%</a:t>
            </a:r>
          </a:p>
          <a:p>
            <a:pPr eaLnBrk="1" hangingPunct="1">
              <a:lnSpc>
                <a:spcPct val="80000"/>
              </a:lnSpc>
            </a:pPr>
            <a:endParaRPr lang="en-US" altLang="en-US" sz="1000"/>
          </a:p>
        </p:txBody>
      </p:sp>
      <p:sp>
        <p:nvSpPr>
          <p:cNvPr id="49156" name="Text Box 4"/>
          <p:cNvSpPr txBox="1">
            <a:spLocks noChangeArrowheads="1"/>
          </p:cNvSpPr>
          <p:nvPr/>
        </p:nvSpPr>
        <p:spPr bwMode="auto">
          <a:xfrm>
            <a:off x="1752600" y="6248401"/>
            <a:ext cx="6781800" cy="4370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Times New Roman" panose="02020603050405020304" pitchFamily="18" charset="0"/>
              </a:defRPr>
            </a:lvl1pPr>
            <a:lvl2pPr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lvl="1" eaLnBrk="1" hangingPunct="1">
              <a:lnSpc>
                <a:spcPct val="80000"/>
              </a:lnSpc>
              <a:spcBef>
                <a:spcPct val="20000"/>
              </a:spcBef>
            </a:pPr>
            <a:r>
              <a:rPr lang="en-US" altLang="en-US" sz="1400" kern="0"/>
              <a:t>Canninng, SJ Duff, et al.; Diagnostic utility of abbreviated fluency measures in Alzheimer disease and vascular dementia; </a:t>
            </a:r>
            <a:r>
              <a:rPr lang="en-US" altLang="en-US" sz="1400" i="1" kern="0"/>
              <a:t>Neurology </a:t>
            </a:r>
            <a:r>
              <a:rPr lang="en-US" altLang="en-US" sz="1400" kern="0"/>
              <a:t>Feb. 2004, 62(4)</a:t>
            </a:r>
          </a:p>
        </p:txBody>
      </p:sp>
    </p:spTree>
    <p:extLst>
      <p:ext uri="{BB962C8B-B14F-4D97-AF65-F5344CB8AC3E}">
        <p14:creationId xmlns:p14="http://schemas.microsoft.com/office/powerpoint/2010/main" val="31157367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a:t>Mood and Symptoms of Depression, Anxiety, and Psychoses</a:t>
            </a:r>
          </a:p>
        </p:txBody>
      </p:sp>
      <p:sp>
        <p:nvSpPr>
          <p:cNvPr id="3" name="Marcador de contenido 2"/>
          <p:cNvSpPr>
            <a:spLocks noGrp="1"/>
          </p:cNvSpPr>
          <p:nvPr>
            <p:ph idx="1"/>
          </p:nvPr>
        </p:nvSpPr>
        <p:spPr/>
        <p:txBody>
          <a:bodyPr/>
          <a:lstStyle/>
          <a:p>
            <a:pPr marL="0" indent="0" algn="just">
              <a:buNone/>
            </a:pPr>
            <a:r>
              <a:rPr lang="en-US" dirty="0"/>
              <a:t>Definition: These scales assess the individual’s degree of depressed or anxious mood, and associated symptoms, such as insomnia, fatigue, low energy, low appetite, loss of interest or pleasure, irritability, feelings of helplessness, worthlessness, hopelessness, or suicidal ideation. Some scales will also assess the degree of hallucinations, delusions, and suspicious or hostile thought processes.  </a:t>
            </a:r>
          </a:p>
        </p:txBody>
      </p:sp>
    </p:spTree>
    <p:extLst>
      <p:ext uri="{BB962C8B-B14F-4D97-AF65-F5344CB8AC3E}">
        <p14:creationId xmlns:p14="http://schemas.microsoft.com/office/powerpoint/2010/main" val="2869119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a:t>Depression</a:t>
            </a:r>
          </a:p>
        </p:txBody>
      </p:sp>
      <p:sp>
        <p:nvSpPr>
          <p:cNvPr id="50179" name="Rectangle 3"/>
          <p:cNvSpPr>
            <a:spLocks noGrp="1" noChangeArrowheads="1"/>
          </p:cNvSpPr>
          <p:nvPr>
            <p:ph type="body" idx="1"/>
          </p:nvPr>
        </p:nvSpPr>
        <p:spPr/>
        <p:txBody>
          <a:bodyPr/>
          <a:lstStyle/>
          <a:p>
            <a:pPr eaLnBrk="1" hangingPunct="1"/>
            <a:r>
              <a:rPr lang="en-US" altLang="en-US"/>
              <a:t>10% of &gt;65 y/o with depressive symptoms</a:t>
            </a:r>
          </a:p>
          <a:p>
            <a:pPr eaLnBrk="1" hangingPunct="1"/>
            <a:r>
              <a:rPr lang="en-US" altLang="en-US"/>
              <a:t>1% with major depressive disorder</a:t>
            </a:r>
          </a:p>
          <a:p>
            <a:pPr eaLnBrk="1" hangingPunct="1"/>
            <a:r>
              <a:rPr lang="en-US" altLang="en-US"/>
              <a:t>Associated with physical decline of community-dwelling adults and hospitalized patients</a:t>
            </a:r>
          </a:p>
        </p:txBody>
      </p:sp>
      <p:sp>
        <p:nvSpPr>
          <p:cNvPr id="40964" name="Text Box 4"/>
          <p:cNvSpPr txBox="1">
            <a:spLocks noChangeArrowheads="1"/>
          </p:cNvSpPr>
          <p:nvPr/>
        </p:nvSpPr>
        <p:spPr bwMode="auto">
          <a:xfrm>
            <a:off x="8077200" y="6096000"/>
            <a:ext cx="2133600" cy="274638"/>
          </a:xfrm>
          <a:prstGeom prst="rect">
            <a:avLst/>
          </a:prstGeom>
          <a:noFill/>
          <a:ln w="9525">
            <a:noFill/>
            <a:miter lim="800000"/>
            <a:headEnd/>
            <a:tailEnd/>
          </a:ln>
          <a:effectLst/>
        </p:spPr>
        <p:txBody>
          <a:bodyPr>
            <a:spAutoFit/>
          </a:bodyPr>
          <a:lstStyle/>
          <a:p>
            <a:pPr>
              <a:spcBef>
                <a:spcPct val="50000"/>
              </a:spcBef>
              <a:defRPr/>
            </a:pPr>
            <a:r>
              <a:rPr lang="en-US" sz="1200" b="1" i="1" kern="0">
                <a:solidFill>
                  <a:sysClr val="windowText" lastClr="000000"/>
                </a:solidFill>
                <a:effectLst>
                  <a:outerShdw blurRad="38100" dist="38100" dir="2700000" algn="tl">
                    <a:srgbClr val="000000"/>
                  </a:outerShdw>
                </a:effectLst>
                <a:latin typeface="Arial Narrow" pitchFamily="34" charset="0"/>
              </a:rPr>
              <a:t>Foley K Hosp Med, 1996</a:t>
            </a:r>
          </a:p>
        </p:txBody>
      </p:sp>
    </p:spTree>
    <p:extLst>
      <p:ext uri="{BB962C8B-B14F-4D97-AF65-F5344CB8AC3E}">
        <p14:creationId xmlns:p14="http://schemas.microsoft.com/office/powerpoint/2010/main" val="1651774045"/>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2209800" y="0"/>
            <a:ext cx="7772400" cy="1143000"/>
          </a:xfrm>
        </p:spPr>
        <p:txBody>
          <a:bodyPr/>
          <a:lstStyle/>
          <a:p>
            <a:pPr eaLnBrk="1" hangingPunct="1"/>
            <a:r>
              <a:rPr lang="en-US" altLang="en-US" sz="3600" b="1"/>
              <a:t>Comprehensive Geriatric Assessment</a:t>
            </a:r>
            <a:endParaRPr lang="en-US" altLang="en-US"/>
          </a:p>
        </p:txBody>
      </p:sp>
      <p:sp>
        <p:nvSpPr>
          <p:cNvPr id="51203" name="Text Box 3"/>
          <p:cNvSpPr txBox="1">
            <a:spLocks noChangeArrowheads="1"/>
          </p:cNvSpPr>
          <p:nvPr/>
        </p:nvSpPr>
        <p:spPr bwMode="auto">
          <a:xfrm>
            <a:off x="2209800" y="3200400"/>
            <a:ext cx="3886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endParaRPr lang="en-US" altLang="en-US" kern="0"/>
          </a:p>
        </p:txBody>
      </p:sp>
      <p:sp>
        <p:nvSpPr>
          <p:cNvPr id="51204" name="Text Box 4"/>
          <p:cNvSpPr txBox="1">
            <a:spLocks noChangeArrowheads="1"/>
          </p:cNvSpPr>
          <p:nvPr/>
        </p:nvSpPr>
        <p:spPr bwMode="auto">
          <a:xfrm>
            <a:off x="6423025" y="3192463"/>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endParaRPr lang="en-US" altLang="en-US" kern="0"/>
          </a:p>
        </p:txBody>
      </p:sp>
      <p:sp>
        <p:nvSpPr>
          <p:cNvPr id="100357" name="Text Box 5"/>
          <p:cNvSpPr txBox="1">
            <a:spLocks noChangeArrowheads="1"/>
          </p:cNvSpPr>
          <p:nvPr/>
        </p:nvSpPr>
        <p:spPr bwMode="auto">
          <a:xfrm>
            <a:off x="2362200" y="990601"/>
            <a:ext cx="7696200" cy="954107"/>
          </a:xfrm>
          <a:prstGeom prst="rect">
            <a:avLst/>
          </a:prstGeom>
          <a:noFill/>
          <a:ln w="9525">
            <a:noFill/>
            <a:miter lim="800000"/>
            <a:headEnd/>
            <a:tailEnd/>
          </a:ln>
          <a:effectLst/>
        </p:spPr>
        <p:txBody>
          <a:bodyPr>
            <a:spAutoFit/>
          </a:bodyPr>
          <a:lstStyle/>
          <a:p>
            <a:pPr eaLnBrk="0" hangingPunct="0">
              <a:spcBef>
                <a:spcPct val="50000"/>
              </a:spcBef>
              <a:defRPr/>
            </a:pPr>
            <a:r>
              <a:rPr lang="en-US" sz="2800" b="1" kern="0">
                <a:solidFill>
                  <a:schemeClr val="folHlink"/>
                </a:solidFill>
                <a:effectLst>
                  <a:outerShdw blurRad="38100" dist="38100" dir="2700000" algn="tl">
                    <a:srgbClr val="000000"/>
                  </a:outerShdw>
                </a:effectLst>
              </a:rPr>
              <a:t>GERIATRIC DEPRESSION SCALE (Short Form)</a:t>
            </a:r>
          </a:p>
        </p:txBody>
      </p:sp>
      <p:sp>
        <p:nvSpPr>
          <p:cNvPr id="100358" name="Text Box 6"/>
          <p:cNvSpPr txBox="1">
            <a:spLocks noChangeArrowheads="1"/>
          </p:cNvSpPr>
          <p:nvPr/>
        </p:nvSpPr>
        <p:spPr bwMode="auto">
          <a:xfrm>
            <a:off x="1763714" y="1900238"/>
            <a:ext cx="9039225" cy="4121128"/>
          </a:xfrm>
          <a:prstGeom prst="rect">
            <a:avLst/>
          </a:prstGeom>
          <a:noFill/>
          <a:ln w="9525">
            <a:noFill/>
            <a:miter lim="800000"/>
            <a:headEnd/>
            <a:tailEnd/>
          </a:ln>
          <a:effectLst/>
        </p:spPr>
        <p:txBody>
          <a:bodyPr>
            <a:spAutoFit/>
          </a:bodyPr>
          <a:lstStyle/>
          <a:p>
            <a:pPr marL="228600" indent="-228600" eaLnBrk="0" hangingPunct="0">
              <a:lnSpc>
                <a:spcPct val="65000"/>
              </a:lnSpc>
              <a:spcBef>
                <a:spcPct val="50000"/>
              </a:spcBef>
              <a:defRPr/>
            </a:pPr>
            <a:r>
              <a:rPr lang="en-US" sz="2800" b="1" kern="0">
                <a:solidFill>
                  <a:srgbClr val="FFFF00"/>
                </a:solidFill>
                <a:effectLst>
                  <a:outerShdw blurRad="38100" dist="38100" dir="2700000" algn="tl">
                    <a:srgbClr val="000000"/>
                  </a:outerShdw>
                </a:effectLst>
              </a:rPr>
              <a:t>1. Are you basically satisfied with your life?</a:t>
            </a:r>
          </a:p>
          <a:p>
            <a:pPr marL="228600" indent="-228600" eaLnBrk="0" hangingPunct="0">
              <a:lnSpc>
                <a:spcPct val="65000"/>
              </a:lnSpc>
              <a:spcBef>
                <a:spcPct val="50000"/>
              </a:spcBef>
              <a:defRPr/>
            </a:pPr>
            <a:r>
              <a:rPr lang="en-US" sz="2800" b="1" kern="0">
                <a:solidFill>
                  <a:srgbClr val="FFFF00"/>
                </a:solidFill>
                <a:effectLst>
                  <a:outerShdw blurRad="38100" dist="38100" dir="2700000" algn="tl">
                    <a:srgbClr val="000000"/>
                  </a:outerShdw>
                </a:effectLst>
              </a:rPr>
              <a:t>2. Have you dropped any of your activities?</a:t>
            </a:r>
          </a:p>
          <a:p>
            <a:pPr marL="228600" indent="-228600" eaLnBrk="0" hangingPunct="0">
              <a:lnSpc>
                <a:spcPct val="65000"/>
              </a:lnSpc>
              <a:spcBef>
                <a:spcPct val="50000"/>
              </a:spcBef>
              <a:defRPr/>
            </a:pPr>
            <a:r>
              <a:rPr lang="en-US" sz="2800" b="1" kern="0">
                <a:solidFill>
                  <a:srgbClr val="FFFF00"/>
                </a:solidFill>
                <a:effectLst>
                  <a:outerShdw blurRad="38100" dist="38100" dir="2700000" algn="tl">
                    <a:srgbClr val="000000"/>
                  </a:outerShdw>
                </a:effectLst>
              </a:rPr>
              <a:t>3. Do you feel that your life is empty?</a:t>
            </a:r>
          </a:p>
          <a:p>
            <a:pPr marL="228600" indent="-228600" eaLnBrk="0" hangingPunct="0">
              <a:lnSpc>
                <a:spcPct val="65000"/>
              </a:lnSpc>
              <a:spcBef>
                <a:spcPct val="50000"/>
              </a:spcBef>
              <a:defRPr/>
            </a:pPr>
            <a:r>
              <a:rPr lang="en-US" sz="2800" b="1" kern="0">
                <a:solidFill>
                  <a:srgbClr val="FFFF00"/>
                </a:solidFill>
                <a:effectLst>
                  <a:outerShdw blurRad="38100" dist="38100" dir="2700000" algn="tl">
                    <a:srgbClr val="000000"/>
                  </a:outerShdw>
                </a:effectLst>
              </a:rPr>
              <a:t>4. Do you often get bored?</a:t>
            </a:r>
          </a:p>
          <a:p>
            <a:pPr marL="228600" indent="-228600" eaLnBrk="0" hangingPunct="0">
              <a:lnSpc>
                <a:spcPct val="65000"/>
              </a:lnSpc>
              <a:spcBef>
                <a:spcPct val="50000"/>
              </a:spcBef>
              <a:defRPr/>
            </a:pPr>
            <a:r>
              <a:rPr lang="en-US" sz="2800" b="1" kern="0">
                <a:solidFill>
                  <a:srgbClr val="FFFF00"/>
                </a:solidFill>
                <a:effectLst>
                  <a:outerShdw blurRad="38100" dist="38100" dir="2700000" algn="tl">
                    <a:srgbClr val="000000"/>
                  </a:outerShdw>
                </a:effectLst>
              </a:rPr>
              <a:t>5. Are you in good spirits most of the time?</a:t>
            </a:r>
          </a:p>
          <a:p>
            <a:pPr marL="228600" indent="-228600" eaLnBrk="0" hangingPunct="0">
              <a:lnSpc>
                <a:spcPct val="65000"/>
              </a:lnSpc>
              <a:spcBef>
                <a:spcPct val="50000"/>
              </a:spcBef>
              <a:defRPr/>
            </a:pPr>
            <a:r>
              <a:rPr lang="en-US" sz="2800" b="1" kern="0">
                <a:solidFill>
                  <a:srgbClr val="FFFF00"/>
                </a:solidFill>
                <a:effectLst>
                  <a:outerShdw blurRad="38100" dist="38100" dir="2700000" algn="tl">
                    <a:srgbClr val="000000"/>
                  </a:outerShdw>
                </a:effectLst>
              </a:rPr>
              <a:t>6. Are you afraid that something bad is going to happen to you?</a:t>
            </a:r>
          </a:p>
          <a:p>
            <a:pPr marL="228600" indent="-228600" eaLnBrk="0" hangingPunct="0">
              <a:lnSpc>
                <a:spcPct val="65000"/>
              </a:lnSpc>
              <a:spcBef>
                <a:spcPct val="50000"/>
              </a:spcBef>
              <a:defRPr/>
            </a:pPr>
            <a:r>
              <a:rPr lang="en-US" sz="2800" b="1" kern="0">
                <a:solidFill>
                  <a:srgbClr val="FFFF00"/>
                </a:solidFill>
                <a:effectLst>
                  <a:outerShdw blurRad="38100" dist="38100" dir="2700000" algn="tl">
                    <a:srgbClr val="000000"/>
                  </a:outerShdw>
                </a:effectLst>
              </a:rPr>
              <a:t>7. Do you feel happy most of the time?</a:t>
            </a:r>
          </a:p>
          <a:p>
            <a:pPr marL="228600" indent="-228600" eaLnBrk="0" hangingPunct="0">
              <a:lnSpc>
                <a:spcPct val="65000"/>
              </a:lnSpc>
              <a:spcBef>
                <a:spcPct val="50000"/>
              </a:spcBef>
              <a:defRPr/>
            </a:pPr>
            <a:r>
              <a:rPr lang="en-US" sz="2800" b="1" kern="0">
                <a:solidFill>
                  <a:srgbClr val="FFFF00"/>
                </a:solidFill>
                <a:effectLst>
                  <a:outerShdw blurRad="38100" dist="38100" dir="2700000" algn="tl">
                    <a:srgbClr val="000000"/>
                  </a:outerShdw>
                </a:effectLst>
              </a:rPr>
              <a:t>8. Do you often feel helpless?</a:t>
            </a:r>
          </a:p>
        </p:txBody>
      </p:sp>
      <p:sp>
        <p:nvSpPr>
          <p:cNvPr id="100359" name="Text Box 7"/>
          <p:cNvSpPr txBox="1">
            <a:spLocks noChangeArrowheads="1"/>
          </p:cNvSpPr>
          <p:nvPr/>
        </p:nvSpPr>
        <p:spPr bwMode="auto">
          <a:xfrm>
            <a:off x="4681539" y="6172200"/>
            <a:ext cx="5684837" cy="336550"/>
          </a:xfrm>
          <a:prstGeom prst="rect">
            <a:avLst/>
          </a:prstGeom>
          <a:noFill/>
          <a:ln w="38100">
            <a:noFill/>
            <a:miter lim="800000"/>
            <a:headEnd/>
            <a:tailEnd/>
          </a:ln>
          <a:effectLst/>
        </p:spPr>
        <p:txBody>
          <a:bodyPr wrap="none" anchor="ctr">
            <a:spAutoFit/>
          </a:bodyPr>
          <a:lstStyle/>
          <a:p>
            <a:pPr algn="ctr" eaLnBrk="0" hangingPunct="0">
              <a:spcBef>
                <a:spcPct val="50000"/>
              </a:spcBef>
              <a:defRPr/>
            </a:pPr>
            <a:r>
              <a:rPr lang="en-US" sz="1600" b="1" i="1" kern="0">
                <a:solidFill>
                  <a:sysClr val="windowText" lastClr="000000"/>
                </a:solidFill>
                <a:effectLst>
                  <a:outerShdw blurRad="38100" dist="38100" dir="2700000" algn="tl">
                    <a:srgbClr val="000000"/>
                  </a:outerShdw>
                </a:effectLst>
              </a:rPr>
              <a:t>Yesavage JA. Clinical Memory Assessment of Older Adults. 1986.</a:t>
            </a:r>
          </a:p>
        </p:txBody>
      </p:sp>
    </p:spTree>
    <p:extLst>
      <p:ext uri="{BB962C8B-B14F-4D97-AF65-F5344CB8AC3E}">
        <p14:creationId xmlns:p14="http://schemas.microsoft.com/office/powerpoint/2010/main" val="154832921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2209800" y="0"/>
            <a:ext cx="7772400" cy="1143000"/>
          </a:xfrm>
        </p:spPr>
        <p:txBody>
          <a:bodyPr/>
          <a:lstStyle/>
          <a:p>
            <a:pPr eaLnBrk="1" hangingPunct="1"/>
            <a:r>
              <a:rPr lang="en-US" altLang="en-US" sz="3600" b="1"/>
              <a:t>Comprehensive Geriatric Assessment</a:t>
            </a:r>
            <a:endParaRPr lang="en-US" altLang="en-US"/>
          </a:p>
        </p:txBody>
      </p:sp>
      <p:sp>
        <p:nvSpPr>
          <p:cNvPr id="52227" name="Text Box 3"/>
          <p:cNvSpPr txBox="1">
            <a:spLocks noChangeArrowheads="1"/>
          </p:cNvSpPr>
          <p:nvPr/>
        </p:nvSpPr>
        <p:spPr bwMode="auto">
          <a:xfrm>
            <a:off x="2209800" y="3200400"/>
            <a:ext cx="3886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endParaRPr lang="en-US" altLang="en-US" kern="0"/>
          </a:p>
        </p:txBody>
      </p:sp>
      <p:sp>
        <p:nvSpPr>
          <p:cNvPr id="52228" name="Text Box 4"/>
          <p:cNvSpPr txBox="1">
            <a:spLocks noChangeArrowheads="1"/>
          </p:cNvSpPr>
          <p:nvPr/>
        </p:nvSpPr>
        <p:spPr bwMode="auto">
          <a:xfrm>
            <a:off x="6423025" y="3192463"/>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endParaRPr lang="en-US" altLang="en-US" kern="0"/>
          </a:p>
        </p:txBody>
      </p:sp>
      <p:sp>
        <p:nvSpPr>
          <p:cNvPr id="102405" name="Text Box 5"/>
          <p:cNvSpPr txBox="1">
            <a:spLocks noChangeArrowheads="1"/>
          </p:cNvSpPr>
          <p:nvPr/>
        </p:nvSpPr>
        <p:spPr bwMode="auto">
          <a:xfrm>
            <a:off x="2362200" y="990600"/>
            <a:ext cx="7696200" cy="369332"/>
          </a:xfrm>
          <a:prstGeom prst="rect">
            <a:avLst/>
          </a:prstGeom>
          <a:noFill/>
          <a:ln w="9525">
            <a:noFill/>
            <a:miter lim="800000"/>
            <a:headEnd/>
            <a:tailEnd/>
          </a:ln>
          <a:effectLst/>
        </p:spPr>
        <p:txBody>
          <a:bodyPr>
            <a:spAutoFit/>
          </a:bodyPr>
          <a:lstStyle/>
          <a:p>
            <a:pPr eaLnBrk="0" hangingPunct="0">
              <a:spcBef>
                <a:spcPct val="50000"/>
              </a:spcBef>
              <a:defRPr/>
            </a:pPr>
            <a:r>
              <a:rPr lang="en-US" b="1" kern="0">
                <a:solidFill>
                  <a:schemeClr val="folHlink"/>
                </a:solidFill>
                <a:effectLst>
                  <a:outerShdw blurRad="38100" dist="38100" dir="2700000" algn="tl">
                    <a:srgbClr val="000000"/>
                  </a:outerShdw>
                </a:effectLst>
              </a:rPr>
              <a:t>GERIATRIC DEPRESSION SCALE (Short Form)</a:t>
            </a:r>
          </a:p>
        </p:txBody>
      </p:sp>
      <p:sp>
        <p:nvSpPr>
          <p:cNvPr id="102406" name="Text Box 6"/>
          <p:cNvSpPr txBox="1">
            <a:spLocks noChangeArrowheads="1"/>
          </p:cNvSpPr>
          <p:nvPr/>
        </p:nvSpPr>
        <p:spPr bwMode="auto">
          <a:xfrm>
            <a:off x="1897063" y="2016125"/>
            <a:ext cx="8229600" cy="4465838"/>
          </a:xfrm>
          <a:prstGeom prst="rect">
            <a:avLst/>
          </a:prstGeom>
          <a:noFill/>
          <a:ln w="9525">
            <a:noFill/>
            <a:miter lim="800000"/>
            <a:headEnd/>
            <a:tailEnd/>
          </a:ln>
          <a:effectLst/>
        </p:spPr>
        <p:txBody>
          <a:bodyPr>
            <a:spAutoFit/>
          </a:bodyPr>
          <a:lstStyle/>
          <a:p>
            <a:pPr marL="228600" indent="-228600" defTabSz="514350" eaLnBrk="0" hangingPunct="0">
              <a:lnSpc>
                <a:spcPct val="65000"/>
              </a:lnSpc>
              <a:spcBef>
                <a:spcPct val="50000"/>
              </a:spcBef>
              <a:defRPr/>
            </a:pPr>
            <a:r>
              <a:rPr lang="en-US" sz="2800" b="1" kern="0">
                <a:solidFill>
                  <a:srgbClr val="FFFF00"/>
                </a:solidFill>
                <a:effectLst>
                  <a:outerShdw blurRad="38100" dist="38100" dir="2700000" algn="tl">
                    <a:srgbClr val="000000"/>
                  </a:outerShdw>
                </a:effectLst>
              </a:rPr>
              <a:t>9. 	Do you prefer to stay home at night, rather than go out 	and do new things?</a:t>
            </a:r>
          </a:p>
          <a:p>
            <a:pPr marL="228600" indent="-228600" defTabSz="514350" eaLnBrk="0" hangingPunct="0">
              <a:lnSpc>
                <a:spcPct val="65000"/>
              </a:lnSpc>
              <a:spcBef>
                <a:spcPct val="50000"/>
              </a:spcBef>
              <a:defRPr/>
            </a:pPr>
            <a:r>
              <a:rPr lang="en-US" sz="2800" b="1" kern="0">
                <a:solidFill>
                  <a:srgbClr val="FFFF00"/>
                </a:solidFill>
                <a:effectLst>
                  <a:outerShdw blurRad="38100" dist="38100" dir="2700000" algn="tl">
                    <a:srgbClr val="000000"/>
                  </a:outerShdw>
                </a:effectLst>
              </a:rPr>
              <a:t>10. Do you feel that you have more problems with memory 	than most.</a:t>
            </a:r>
          </a:p>
          <a:p>
            <a:pPr marL="228600" indent="-228600" defTabSz="514350" eaLnBrk="0" hangingPunct="0">
              <a:lnSpc>
                <a:spcPct val="65000"/>
              </a:lnSpc>
              <a:spcBef>
                <a:spcPct val="50000"/>
              </a:spcBef>
              <a:defRPr/>
            </a:pPr>
            <a:r>
              <a:rPr lang="en-US" sz="2800" b="1" kern="0">
                <a:solidFill>
                  <a:srgbClr val="FFFF00"/>
                </a:solidFill>
                <a:effectLst>
                  <a:outerShdw blurRad="38100" dist="38100" dir="2700000" algn="tl">
                    <a:srgbClr val="000000"/>
                  </a:outerShdw>
                </a:effectLst>
              </a:rPr>
              <a:t>11. Do you think it is wonderful to be alive now?</a:t>
            </a:r>
          </a:p>
          <a:p>
            <a:pPr marL="228600" indent="-228600" defTabSz="514350" eaLnBrk="0" hangingPunct="0">
              <a:lnSpc>
                <a:spcPct val="65000"/>
              </a:lnSpc>
              <a:spcBef>
                <a:spcPct val="50000"/>
              </a:spcBef>
              <a:defRPr/>
            </a:pPr>
            <a:r>
              <a:rPr lang="en-US" sz="2800" b="1" kern="0">
                <a:solidFill>
                  <a:srgbClr val="FFFF00"/>
                </a:solidFill>
                <a:effectLst>
                  <a:outerShdw blurRad="38100" dist="38100" dir="2700000" algn="tl">
                    <a:srgbClr val="000000"/>
                  </a:outerShdw>
                </a:effectLst>
              </a:rPr>
              <a:t>12. Do you feel pretty worthless the way you are now?</a:t>
            </a:r>
          </a:p>
          <a:p>
            <a:pPr marL="228600" indent="-228600" defTabSz="514350" eaLnBrk="0" hangingPunct="0">
              <a:lnSpc>
                <a:spcPct val="65000"/>
              </a:lnSpc>
              <a:spcBef>
                <a:spcPct val="50000"/>
              </a:spcBef>
              <a:defRPr/>
            </a:pPr>
            <a:r>
              <a:rPr lang="en-US" sz="2800" b="1" kern="0">
                <a:solidFill>
                  <a:srgbClr val="FFFF00"/>
                </a:solidFill>
                <a:effectLst>
                  <a:outerShdw blurRad="38100" dist="38100" dir="2700000" algn="tl">
                    <a:srgbClr val="000000"/>
                  </a:outerShdw>
                </a:effectLst>
              </a:rPr>
              <a:t>13. Do you feel full of energy?</a:t>
            </a:r>
          </a:p>
          <a:p>
            <a:pPr marL="228600" indent="-228600" defTabSz="514350" eaLnBrk="0" hangingPunct="0">
              <a:lnSpc>
                <a:spcPct val="65000"/>
              </a:lnSpc>
              <a:spcBef>
                <a:spcPct val="50000"/>
              </a:spcBef>
              <a:defRPr/>
            </a:pPr>
            <a:r>
              <a:rPr lang="en-US" sz="2800" b="1" kern="0">
                <a:solidFill>
                  <a:srgbClr val="FFFF00"/>
                </a:solidFill>
                <a:effectLst>
                  <a:outerShdw blurRad="38100" dist="38100" dir="2700000" algn="tl">
                    <a:srgbClr val="000000"/>
                  </a:outerShdw>
                </a:effectLst>
              </a:rPr>
              <a:t>14. Do you feel that your situation is hopeless?</a:t>
            </a:r>
          </a:p>
          <a:p>
            <a:pPr marL="228600" indent="-228600" defTabSz="514350" eaLnBrk="0" hangingPunct="0">
              <a:lnSpc>
                <a:spcPct val="65000"/>
              </a:lnSpc>
              <a:spcBef>
                <a:spcPct val="50000"/>
              </a:spcBef>
              <a:defRPr/>
            </a:pPr>
            <a:r>
              <a:rPr lang="en-US" sz="2800" b="1" kern="0">
                <a:solidFill>
                  <a:srgbClr val="FFFF00"/>
                </a:solidFill>
                <a:effectLst>
                  <a:outerShdw blurRad="38100" dist="38100" dir="2700000" algn="tl">
                    <a:srgbClr val="000000"/>
                  </a:outerShdw>
                </a:effectLst>
              </a:rPr>
              <a:t>15. Do you think that most persons are better off than you 	are?</a:t>
            </a:r>
          </a:p>
        </p:txBody>
      </p:sp>
      <p:sp>
        <p:nvSpPr>
          <p:cNvPr id="102407" name="Text Box 7"/>
          <p:cNvSpPr txBox="1">
            <a:spLocks noChangeArrowheads="1"/>
          </p:cNvSpPr>
          <p:nvPr/>
        </p:nvSpPr>
        <p:spPr bwMode="auto">
          <a:xfrm>
            <a:off x="4681539" y="6172200"/>
            <a:ext cx="5684837" cy="336550"/>
          </a:xfrm>
          <a:prstGeom prst="rect">
            <a:avLst/>
          </a:prstGeom>
          <a:noFill/>
          <a:ln w="38100">
            <a:noFill/>
            <a:miter lim="800000"/>
            <a:headEnd/>
            <a:tailEnd/>
          </a:ln>
          <a:effectLst/>
        </p:spPr>
        <p:txBody>
          <a:bodyPr wrap="none" anchor="ctr">
            <a:spAutoFit/>
          </a:bodyPr>
          <a:lstStyle/>
          <a:p>
            <a:pPr algn="ctr" eaLnBrk="0" hangingPunct="0">
              <a:spcBef>
                <a:spcPct val="50000"/>
              </a:spcBef>
              <a:defRPr/>
            </a:pPr>
            <a:r>
              <a:rPr lang="en-US" sz="1600" b="1" i="1" kern="0">
                <a:solidFill>
                  <a:sysClr val="windowText" lastClr="000000"/>
                </a:solidFill>
                <a:effectLst>
                  <a:outerShdw blurRad="38100" dist="38100" dir="2700000" algn="tl">
                    <a:srgbClr val="000000"/>
                  </a:outerShdw>
                </a:effectLst>
              </a:rPr>
              <a:t>Yesavage JA. Clinical Memory Assessment of Older Adults. 1986.</a:t>
            </a:r>
          </a:p>
        </p:txBody>
      </p:sp>
    </p:spTree>
    <p:extLst>
      <p:ext uri="{BB962C8B-B14F-4D97-AF65-F5344CB8AC3E}">
        <p14:creationId xmlns:p14="http://schemas.microsoft.com/office/powerpoint/2010/main" val="17615623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n-US" altLang="en-US"/>
              <a:t>Comprehensive Geriatric Assessment</a:t>
            </a:r>
          </a:p>
        </p:txBody>
      </p:sp>
      <p:sp>
        <p:nvSpPr>
          <p:cNvPr id="53251" name="Rectangle 3"/>
          <p:cNvSpPr>
            <a:spLocks noGrp="1" noChangeArrowheads="1"/>
          </p:cNvSpPr>
          <p:nvPr>
            <p:ph type="body" idx="1"/>
          </p:nvPr>
        </p:nvSpPr>
        <p:spPr/>
        <p:txBody>
          <a:bodyPr/>
          <a:lstStyle/>
          <a:p>
            <a:pPr eaLnBrk="1" hangingPunct="1"/>
            <a:r>
              <a:rPr lang="en-US" altLang="en-US"/>
              <a:t>Other domains to be assessed:</a:t>
            </a:r>
          </a:p>
          <a:p>
            <a:pPr lvl="1" eaLnBrk="1" hangingPunct="1"/>
            <a:r>
              <a:rPr lang="en-US" altLang="en-US"/>
              <a:t>Current health status: nutritional risk, health behaviors, tobacco, and ETOH use and exercise</a:t>
            </a:r>
          </a:p>
          <a:p>
            <a:pPr lvl="1" eaLnBrk="1" hangingPunct="1"/>
            <a:r>
              <a:rPr lang="en-US" altLang="en-US"/>
              <a:t>Social assessments: especially elder abuse if applicable</a:t>
            </a:r>
          </a:p>
          <a:p>
            <a:pPr lvl="1" eaLnBrk="1" hangingPunct="1"/>
            <a:r>
              <a:rPr lang="en-US" altLang="en-US"/>
              <a:t>Health promotion and disease prevention</a:t>
            </a:r>
          </a:p>
          <a:p>
            <a:pPr lvl="1" eaLnBrk="1" hangingPunct="1"/>
            <a:r>
              <a:rPr lang="en-US" altLang="en-US"/>
              <a:t>Values history: advanced directives, end of life care</a:t>
            </a:r>
          </a:p>
        </p:txBody>
      </p:sp>
    </p:spTree>
    <p:extLst>
      <p:ext uri="{BB962C8B-B14F-4D97-AF65-F5344CB8AC3E}">
        <p14:creationId xmlns:p14="http://schemas.microsoft.com/office/powerpoint/2010/main" val="29537354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n-US" altLang="en-US"/>
              <a:t>Comprehensive Geriatric Assessment</a:t>
            </a:r>
          </a:p>
        </p:txBody>
      </p:sp>
      <p:sp>
        <p:nvSpPr>
          <p:cNvPr id="54275" name="Rectangle 3"/>
          <p:cNvSpPr>
            <a:spLocks noGrp="1" noChangeArrowheads="1"/>
          </p:cNvSpPr>
          <p:nvPr>
            <p:ph type="body" idx="1"/>
          </p:nvPr>
        </p:nvSpPr>
        <p:spPr/>
        <p:txBody>
          <a:bodyPr/>
          <a:lstStyle/>
          <a:p>
            <a:pPr eaLnBrk="1" hangingPunct="1">
              <a:lnSpc>
                <a:spcPct val="90000"/>
              </a:lnSpc>
            </a:pPr>
            <a:r>
              <a:rPr lang="en-US" altLang="en-US"/>
              <a:t>Report Outline</a:t>
            </a:r>
          </a:p>
          <a:p>
            <a:pPr lvl="1" eaLnBrk="1" hangingPunct="1">
              <a:lnSpc>
                <a:spcPct val="90000"/>
              </a:lnSpc>
            </a:pPr>
            <a:r>
              <a:rPr lang="en-US" altLang="en-US"/>
              <a:t>Reason for evaluation</a:t>
            </a:r>
          </a:p>
          <a:p>
            <a:pPr lvl="1" eaLnBrk="1" hangingPunct="1">
              <a:lnSpc>
                <a:spcPct val="90000"/>
              </a:lnSpc>
            </a:pPr>
            <a:r>
              <a:rPr lang="en-US" altLang="en-US"/>
              <a:t>Medical history, current health status</a:t>
            </a:r>
          </a:p>
          <a:p>
            <a:pPr lvl="1" eaLnBrk="1" hangingPunct="1">
              <a:lnSpc>
                <a:spcPct val="90000"/>
              </a:lnSpc>
            </a:pPr>
            <a:r>
              <a:rPr lang="en-US" altLang="en-US"/>
              <a:t>Functional status</a:t>
            </a:r>
          </a:p>
          <a:p>
            <a:pPr lvl="1" eaLnBrk="1" hangingPunct="1">
              <a:lnSpc>
                <a:spcPct val="90000"/>
              </a:lnSpc>
            </a:pPr>
            <a:r>
              <a:rPr lang="en-US" altLang="en-US"/>
              <a:t>Social assessment, current psychiatric status</a:t>
            </a:r>
          </a:p>
          <a:p>
            <a:pPr lvl="1" eaLnBrk="1" hangingPunct="1">
              <a:lnSpc>
                <a:spcPct val="90000"/>
              </a:lnSpc>
            </a:pPr>
            <a:r>
              <a:rPr lang="en-US" altLang="en-US"/>
              <a:t>Preference for care in event of severe illness</a:t>
            </a:r>
          </a:p>
          <a:p>
            <a:pPr lvl="1" eaLnBrk="1" hangingPunct="1">
              <a:lnSpc>
                <a:spcPct val="90000"/>
              </a:lnSpc>
            </a:pPr>
            <a:r>
              <a:rPr lang="en-US" altLang="en-US"/>
              <a:t>Summary statement</a:t>
            </a:r>
          </a:p>
          <a:p>
            <a:pPr lvl="1" eaLnBrk="1" hangingPunct="1">
              <a:lnSpc>
                <a:spcPct val="90000"/>
              </a:lnSpc>
            </a:pPr>
            <a:r>
              <a:rPr lang="en-US" altLang="en-US"/>
              <a:t>Care plan</a:t>
            </a:r>
          </a:p>
        </p:txBody>
      </p:sp>
    </p:spTree>
    <p:extLst>
      <p:ext uri="{BB962C8B-B14F-4D97-AF65-F5344CB8AC3E}">
        <p14:creationId xmlns:p14="http://schemas.microsoft.com/office/powerpoint/2010/main" val="271238715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en-US" altLang="en-US"/>
              <a:t>Comprehensive Geriatric Assessment</a:t>
            </a:r>
          </a:p>
        </p:txBody>
      </p:sp>
      <p:sp>
        <p:nvSpPr>
          <p:cNvPr id="55299" name="Rectangle 3"/>
          <p:cNvSpPr>
            <a:spLocks noGrp="1" noChangeArrowheads="1"/>
          </p:cNvSpPr>
          <p:nvPr>
            <p:ph type="body" idx="1"/>
          </p:nvPr>
        </p:nvSpPr>
        <p:spPr/>
        <p:txBody>
          <a:bodyPr/>
          <a:lstStyle/>
          <a:p>
            <a:pPr eaLnBrk="1" hangingPunct="1"/>
            <a:r>
              <a:rPr lang="en-US" altLang="en-US"/>
              <a:t>Care Plan</a:t>
            </a:r>
          </a:p>
          <a:p>
            <a:pPr lvl="1" eaLnBrk="1" hangingPunct="1"/>
            <a:r>
              <a:rPr lang="en-US" altLang="en-US"/>
              <a:t>Recommended services: either agency or family members</a:t>
            </a:r>
          </a:p>
          <a:p>
            <a:pPr lvl="1" eaLnBrk="1" hangingPunct="1"/>
            <a:r>
              <a:rPr lang="en-US" altLang="en-US"/>
              <a:t>How often will it be provided</a:t>
            </a:r>
          </a:p>
          <a:p>
            <a:pPr lvl="1" eaLnBrk="1" hangingPunct="1"/>
            <a:r>
              <a:rPr lang="en-US" altLang="en-US"/>
              <a:t>How long it will be provided</a:t>
            </a:r>
          </a:p>
          <a:p>
            <a:pPr lvl="1" eaLnBrk="1" hangingPunct="1"/>
            <a:r>
              <a:rPr lang="en-US" altLang="en-US"/>
              <a:t>What financing arrangements will pay for it</a:t>
            </a:r>
          </a:p>
          <a:p>
            <a:pPr lvl="1" eaLnBrk="1" hangingPunct="1"/>
            <a:r>
              <a:rPr lang="en-US" altLang="en-US"/>
              <a:t>DYNAMIC PLAN, CONTINUAL ASSESSMENT</a:t>
            </a:r>
          </a:p>
        </p:txBody>
      </p:sp>
    </p:spTree>
    <p:extLst>
      <p:ext uri="{BB962C8B-B14F-4D97-AF65-F5344CB8AC3E}">
        <p14:creationId xmlns:p14="http://schemas.microsoft.com/office/powerpoint/2010/main" val="9444228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2209800" y="304800"/>
            <a:ext cx="7772400" cy="1143000"/>
          </a:xfrm>
        </p:spPr>
        <p:txBody>
          <a:bodyPr/>
          <a:lstStyle/>
          <a:p>
            <a:pPr eaLnBrk="1" hangingPunct="1"/>
            <a:r>
              <a:rPr lang="en-US" altLang="en-US" sz="3600" b="1"/>
              <a:t>Comprehensive Geriatric Assessment</a:t>
            </a:r>
            <a:endParaRPr lang="en-US" altLang="en-US"/>
          </a:p>
        </p:txBody>
      </p:sp>
      <p:sp>
        <p:nvSpPr>
          <p:cNvPr id="110595" name="Text Box 3"/>
          <p:cNvSpPr txBox="1">
            <a:spLocks noChangeArrowheads="1"/>
          </p:cNvSpPr>
          <p:nvPr/>
        </p:nvSpPr>
        <p:spPr bwMode="auto">
          <a:xfrm>
            <a:off x="2133600" y="1752600"/>
            <a:ext cx="7924800" cy="5047536"/>
          </a:xfrm>
          <a:prstGeom prst="rect">
            <a:avLst/>
          </a:prstGeom>
          <a:noFill/>
          <a:ln w="9525">
            <a:noFill/>
            <a:miter lim="800000"/>
            <a:headEnd/>
            <a:tailEnd/>
          </a:ln>
          <a:effectLst/>
        </p:spPr>
        <p:txBody>
          <a:bodyPr>
            <a:spAutoFit/>
          </a:bodyPr>
          <a:lstStyle/>
          <a:p>
            <a:pPr marL="171450" indent="-171450" eaLnBrk="0" hangingPunct="0">
              <a:spcBef>
                <a:spcPct val="50000"/>
              </a:spcBef>
              <a:defRPr/>
            </a:pPr>
            <a:r>
              <a:rPr lang="en-US" sz="2800" b="1" kern="0">
                <a:solidFill>
                  <a:srgbClr val="FFFF00"/>
                </a:solidFill>
                <a:effectLst>
                  <a:outerShdw blurRad="38100" dist="38100" dir="2700000" algn="tl">
                    <a:srgbClr val="000000"/>
                  </a:outerShdw>
                </a:effectLst>
              </a:rPr>
              <a:t>What am I going to do with the information obtained?</a:t>
            </a:r>
          </a:p>
          <a:p>
            <a:pPr marL="171450" indent="-171450" eaLnBrk="0" hangingPunct="0">
              <a:spcBef>
                <a:spcPct val="50000"/>
              </a:spcBef>
              <a:buFontTx/>
              <a:buChar char="•"/>
              <a:defRPr/>
            </a:pPr>
            <a:r>
              <a:rPr lang="en-US" sz="2800" b="1" kern="0">
                <a:solidFill>
                  <a:sysClr val="windowText" lastClr="000000"/>
                </a:solidFill>
                <a:effectLst>
                  <a:outerShdw blurRad="38100" dist="38100" dir="2700000" algn="tl">
                    <a:srgbClr val="000000"/>
                  </a:outerShdw>
                </a:effectLst>
              </a:rPr>
              <a:t>The most critical step for clinicians is the integration of the data that have been obtained form the instruments.</a:t>
            </a:r>
          </a:p>
          <a:p>
            <a:pPr marL="171450" indent="-171450" eaLnBrk="0" hangingPunct="0">
              <a:spcBef>
                <a:spcPct val="50000"/>
              </a:spcBef>
              <a:buFontTx/>
              <a:buChar char="•"/>
              <a:defRPr/>
            </a:pPr>
            <a:r>
              <a:rPr lang="en-US" sz="2800" b="1" kern="0">
                <a:solidFill>
                  <a:sysClr val="windowText" lastClr="000000"/>
                </a:solidFill>
                <a:effectLst>
                  <a:outerShdw blurRad="38100" dist="38100" dir="2700000" algn="tl">
                    <a:srgbClr val="000000"/>
                  </a:outerShdw>
                </a:effectLst>
              </a:rPr>
              <a:t> A common pitfall is to establish a diagnosis that is based solely on poor performance on an assessment instrument.</a:t>
            </a:r>
          </a:p>
          <a:p>
            <a:pPr marL="171450" indent="-171450" eaLnBrk="0" hangingPunct="0">
              <a:spcBef>
                <a:spcPct val="50000"/>
              </a:spcBef>
              <a:buFontTx/>
              <a:buChar char="•"/>
              <a:defRPr/>
            </a:pPr>
            <a:r>
              <a:rPr lang="en-US" sz="2800" b="1" kern="0">
                <a:solidFill>
                  <a:sysClr val="windowText" lastClr="000000"/>
                </a:solidFill>
                <a:effectLst>
                  <a:outerShdw blurRad="38100" dist="38100" dir="2700000" algn="tl">
                    <a:srgbClr val="000000"/>
                  </a:outerShdw>
                </a:effectLst>
              </a:rPr>
              <a:t> Information obtained is sometimes underutilized or ignored by clinicians.</a:t>
            </a:r>
          </a:p>
        </p:txBody>
      </p:sp>
    </p:spTree>
    <p:extLst>
      <p:ext uri="{BB962C8B-B14F-4D97-AF65-F5344CB8AC3E}">
        <p14:creationId xmlns:p14="http://schemas.microsoft.com/office/powerpoint/2010/main" val="34130939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10595">
                                            <p:txEl>
                                              <p:pRg st="0" end="0"/>
                                            </p:txEl>
                                          </p:spTgt>
                                        </p:tgtEl>
                                        <p:attrNameLst>
                                          <p:attrName>style.visibility</p:attrName>
                                        </p:attrNameLst>
                                      </p:cBhvr>
                                      <p:to>
                                        <p:strVal val="visible"/>
                                      </p:to>
                                    </p:set>
                                    <p:animEffect transition="in" filter="box(out)">
                                      <p:cBhvr>
                                        <p:cTn id="7" dur="500"/>
                                        <p:tgtEl>
                                          <p:spTgt spid="110595">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10595">
                                            <p:txEl>
                                              <p:pRg st="1" end="1"/>
                                            </p:txEl>
                                          </p:spTgt>
                                        </p:tgtEl>
                                        <p:attrNameLst>
                                          <p:attrName>style.visibility</p:attrName>
                                        </p:attrNameLst>
                                      </p:cBhvr>
                                      <p:to>
                                        <p:strVal val="visible"/>
                                      </p:to>
                                    </p:set>
                                    <p:animEffect transition="in" filter="box(out)">
                                      <p:cBhvr>
                                        <p:cTn id="12" dur="500"/>
                                        <p:tgtEl>
                                          <p:spTgt spid="110595">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10595">
                                            <p:txEl>
                                              <p:pRg st="2" end="2"/>
                                            </p:txEl>
                                          </p:spTgt>
                                        </p:tgtEl>
                                        <p:attrNameLst>
                                          <p:attrName>style.visibility</p:attrName>
                                        </p:attrNameLst>
                                      </p:cBhvr>
                                      <p:to>
                                        <p:strVal val="visible"/>
                                      </p:to>
                                    </p:set>
                                    <p:animEffect transition="in" filter="box(out)">
                                      <p:cBhvr>
                                        <p:cTn id="17" dur="500"/>
                                        <p:tgtEl>
                                          <p:spTgt spid="110595">
                                            <p:txEl>
                                              <p:pRg st="2" end="2"/>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110595">
                                            <p:txEl>
                                              <p:pRg st="3" end="3"/>
                                            </p:txEl>
                                          </p:spTgt>
                                        </p:tgtEl>
                                        <p:attrNameLst>
                                          <p:attrName>style.visibility</p:attrName>
                                        </p:attrNameLst>
                                      </p:cBhvr>
                                      <p:to>
                                        <p:strVal val="visible"/>
                                      </p:to>
                                    </p:set>
                                    <p:animEffect transition="in" filter="box(out)">
                                      <p:cBhvr>
                                        <p:cTn id="22" dur="500"/>
                                        <p:tgtEl>
                                          <p:spTgt spid="110595">
                                            <p:txEl>
                                              <p:pRg st="3" end="3"/>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5"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a:xfrm>
            <a:off x="0" y="114300"/>
            <a:ext cx="12192000" cy="6743700"/>
          </a:xfrm>
        </p:spPr>
        <p:txBody>
          <a:bodyPr/>
          <a:lstStyle/>
          <a:p>
            <a:pPr marL="0" indent="0">
              <a:buNone/>
            </a:pPr>
            <a:r>
              <a:rPr lang="en-US" sz="2400" dirty="0"/>
              <a:t>Performing a comprehensive assessment is an ambitious undertaking. </a:t>
            </a:r>
          </a:p>
          <a:p>
            <a:pPr marL="0" indent="0">
              <a:buNone/>
            </a:pPr>
            <a:r>
              <a:rPr lang="en-US" sz="2000" dirty="0"/>
              <a:t>• Current symptoms and illnesses and their functional impact.  </a:t>
            </a:r>
          </a:p>
          <a:p>
            <a:pPr marL="0" indent="0">
              <a:buNone/>
            </a:pPr>
            <a:r>
              <a:rPr lang="en-US" sz="2000" dirty="0"/>
              <a:t>• Current medications, their indications and effects.  </a:t>
            </a:r>
          </a:p>
          <a:p>
            <a:pPr marL="0" indent="0">
              <a:buNone/>
            </a:pPr>
            <a:r>
              <a:rPr lang="en-US" sz="2000" dirty="0"/>
              <a:t>• Relevant past illnesses.  </a:t>
            </a:r>
          </a:p>
          <a:p>
            <a:pPr marL="0" indent="0">
              <a:buNone/>
            </a:pPr>
            <a:r>
              <a:rPr lang="en-US" sz="2000" dirty="0"/>
              <a:t>• Recent and impending life changes.</a:t>
            </a:r>
          </a:p>
          <a:p>
            <a:pPr marL="0" indent="0">
              <a:buNone/>
            </a:pPr>
            <a:r>
              <a:rPr lang="en-US" sz="2000" dirty="0"/>
              <a:t>  • Objective measure of overall personal and social functionality.  </a:t>
            </a:r>
          </a:p>
          <a:p>
            <a:pPr marL="0" indent="0">
              <a:buNone/>
            </a:pPr>
            <a:r>
              <a:rPr lang="en-US" sz="2000" dirty="0"/>
              <a:t>• Current and future living environment and its appropriateness to function and prognosis.  </a:t>
            </a:r>
          </a:p>
          <a:p>
            <a:pPr marL="0" indent="0">
              <a:buNone/>
            </a:pPr>
            <a:r>
              <a:rPr lang="en-US" sz="2000" dirty="0"/>
              <a:t>• Family situation and availability.  </a:t>
            </a:r>
          </a:p>
          <a:p>
            <a:pPr marL="0" indent="0">
              <a:buNone/>
            </a:pPr>
            <a:r>
              <a:rPr lang="en-US" sz="2000" dirty="0"/>
              <a:t>• Current caregiver network including its deficiencies and potential. </a:t>
            </a:r>
          </a:p>
          <a:p>
            <a:pPr marL="0" indent="0">
              <a:buNone/>
            </a:pPr>
            <a:r>
              <a:rPr lang="en-US" sz="2000" dirty="0"/>
              <a:t> • Objective measure of cognitive status. </a:t>
            </a:r>
          </a:p>
          <a:p>
            <a:pPr marL="0" indent="0">
              <a:buNone/>
            </a:pPr>
            <a:r>
              <a:rPr lang="en-US" sz="2000" dirty="0"/>
              <a:t> • Objective assessment of mobility and balance. </a:t>
            </a:r>
          </a:p>
          <a:p>
            <a:pPr marL="0" indent="0">
              <a:buNone/>
            </a:pPr>
            <a:r>
              <a:rPr lang="en-US" sz="2000" dirty="0"/>
              <a:t>• Rehabilitative status and prognosis if ill or disabled.  </a:t>
            </a:r>
          </a:p>
          <a:p>
            <a:pPr marL="0" indent="0">
              <a:buNone/>
            </a:pPr>
            <a:r>
              <a:rPr lang="en-US" sz="2000" dirty="0"/>
              <a:t>• Current emotional health and substance abuse.  </a:t>
            </a:r>
          </a:p>
          <a:p>
            <a:pPr marL="0" indent="0">
              <a:buNone/>
            </a:pPr>
            <a:r>
              <a:rPr lang="en-US" sz="2000" dirty="0"/>
              <a:t>• Nutritional status and needs.  </a:t>
            </a:r>
          </a:p>
          <a:p>
            <a:pPr marL="0" indent="0">
              <a:buNone/>
            </a:pPr>
            <a:r>
              <a:rPr lang="en-US" sz="2000" dirty="0"/>
              <a:t>• Disease risk factors, screening status, and health promotion activities. </a:t>
            </a:r>
          </a:p>
          <a:p>
            <a:pPr marL="0" indent="0">
              <a:buNone/>
            </a:pPr>
            <a:r>
              <a:rPr lang="en-US" sz="2000" dirty="0"/>
              <a:t> • Services required and received. </a:t>
            </a:r>
          </a:p>
        </p:txBody>
      </p:sp>
    </p:spTree>
    <p:extLst>
      <p:ext uri="{BB962C8B-B14F-4D97-AF65-F5344CB8AC3E}">
        <p14:creationId xmlns:p14="http://schemas.microsoft.com/office/powerpoint/2010/main" val="1078629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a:t>COMMUNICATION STRATEGIES</a:t>
            </a:r>
          </a:p>
        </p:txBody>
      </p:sp>
      <p:sp>
        <p:nvSpPr>
          <p:cNvPr id="3" name="Marcador de contenido 2"/>
          <p:cNvSpPr>
            <a:spLocks noGrp="1"/>
          </p:cNvSpPr>
          <p:nvPr>
            <p:ph idx="1"/>
          </p:nvPr>
        </p:nvSpPr>
        <p:spPr>
          <a:xfrm>
            <a:off x="0" y="1981200"/>
            <a:ext cx="12192000" cy="4876800"/>
          </a:xfrm>
        </p:spPr>
        <p:txBody>
          <a:bodyPr/>
          <a:lstStyle/>
          <a:p>
            <a:pPr marL="0" indent="0">
              <a:buNone/>
            </a:pPr>
            <a:r>
              <a:rPr lang="en-US" dirty="0"/>
              <a:t>ESTABLISH A FRIENDLY RELATIONSHIP</a:t>
            </a:r>
          </a:p>
          <a:p>
            <a:r>
              <a:rPr lang="en-US" dirty="0"/>
              <a:t>Introduce yourself </a:t>
            </a:r>
          </a:p>
          <a:p>
            <a:r>
              <a:rPr lang="en-US" dirty="0"/>
              <a:t>Address the patient by last name </a:t>
            </a:r>
          </a:p>
          <a:p>
            <a:r>
              <a:rPr lang="en-US" dirty="0"/>
              <a:t> Face the patient directly</a:t>
            </a:r>
          </a:p>
          <a:p>
            <a:r>
              <a:rPr lang="en-US" dirty="0"/>
              <a:t> Sit at eye level </a:t>
            </a:r>
          </a:p>
          <a:p>
            <a:r>
              <a:rPr lang="en-US" dirty="0"/>
              <a:t>• Speak slowly in a deep tone </a:t>
            </a:r>
          </a:p>
          <a:p>
            <a:r>
              <a:rPr lang="en-US" dirty="0"/>
              <a:t>• Ask open-ended questions: “What would you like me to do for you?”</a:t>
            </a:r>
          </a:p>
        </p:txBody>
      </p:sp>
    </p:spTree>
    <p:extLst>
      <p:ext uri="{BB962C8B-B14F-4D97-AF65-F5344CB8AC3E}">
        <p14:creationId xmlns:p14="http://schemas.microsoft.com/office/powerpoint/2010/main" val="2046703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r>
              <a:rPr lang="en-US" dirty="0"/>
              <a:t> Inquire about hearing deficits, raise voice volume accordingly</a:t>
            </a:r>
          </a:p>
          <a:p>
            <a:r>
              <a:rPr lang="en-US" dirty="0"/>
              <a:t> If necessary, write questions in large print</a:t>
            </a:r>
          </a:p>
          <a:p>
            <a:r>
              <a:rPr lang="en-US" dirty="0"/>
              <a:t>Allow ample time for patient to answer</a:t>
            </a:r>
          </a:p>
        </p:txBody>
      </p:sp>
    </p:spTree>
    <p:extLst>
      <p:ext uri="{BB962C8B-B14F-4D97-AF65-F5344CB8AC3E}">
        <p14:creationId xmlns:p14="http://schemas.microsoft.com/office/powerpoint/2010/main" val="1448759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a:t>PRINCIPLES OF GERIATRIC ASSESSMENT</a:t>
            </a:r>
            <a:br>
              <a:rPr lang="en-US" dirty="0"/>
            </a:br>
            <a:endParaRPr lang="en-US" dirty="0"/>
          </a:p>
        </p:txBody>
      </p:sp>
      <p:sp>
        <p:nvSpPr>
          <p:cNvPr id="3" name="Marcador de contenido 2"/>
          <p:cNvSpPr>
            <a:spLocks noGrp="1"/>
          </p:cNvSpPr>
          <p:nvPr>
            <p:ph idx="1"/>
          </p:nvPr>
        </p:nvSpPr>
        <p:spPr>
          <a:xfrm>
            <a:off x="0" y="1663700"/>
            <a:ext cx="12192000" cy="5194300"/>
          </a:xfrm>
        </p:spPr>
        <p:txBody>
          <a:bodyPr/>
          <a:lstStyle/>
          <a:p>
            <a:pPr marL="0" indent="0" algn="just">
              <a:buNone/>
            </a:pPr>
            <a:r>
              <a:rPr lang="en-US" dirty="0"/>
              <a:t>Goal.       Promote wellness, independence</a:t>
            </a:r>
          </a:p>
          <a:p>
            <a:pPr marL="0" indent="0" algn="just">
              <a:buNone/>
            </a:pPr>
            <a:r>
              <a:rPr lang="en-US" dirty="0"/>
              <a:t>Focus.     Function performance (gait, balance, transfers) </a:t>
            </a:r>
          </a:p>
          <a:p>
            <a:pPr marL="0" indent="0" algn="just">
              <a:buNone/>
            </a:pPr>
            <a:r>
              <a:rPr lang="en-US" dirty="0"/>
              <a:t>Scope.     Physical, cognitive, psychologic, social domains</a:t>
            </a:r>
          </a:p>
          <a:p>
            <a:pPr marL="0" indent="0" algn="just">
              <a:buNone/>
            </a:pPr>
            <a:r>
              <a:rPr lang="en-US" dirty="0"/>
              <a:t>Approach. Multidisciplinary</a:t>
            </a:r>
          </a:p>
          <a:p>
            <a:pPr marL="0" indent="0" algn="just">
              <a:buNone/>
            </a:pPr>
            <a:r>
              <a:rPr lang="en-US" dirty="0"/>
              <a:t> Efficiency.  Ability to perform rapid screens to identify target areas </a:t>
            </a:r>
          </a:p>
          <a:p>
            <a:pPr marL="0" indent="0" algn="just">
              <a:buNone/>
            </a:pPr>
            <a:r>
              <a:rPr lang="en-US" dirty="0"/>
              <a:t>Success.  Maintaining or improving quality of life</a:t>
            </a:r>
          </a:p>
        </p:txBody>
      </p:sp>
    </p:spTree>
    <p:extLst>
      <p:ext uri="{BB962C8B-B14F-4D97-AF65-F5344CB8AC3E}">
        <p14:creationId xmlns:p14="http://schemas.microsoft.com/office/powerpoint/2010/main" val="3953164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2057400" y="152400"/>
            <a:ext cx="7772400" cy="762000"/>
          </a:xfrm>
        </p:spPr>
        <p:txBody>
          <a:bodyPr/>
          <a:lstStyle/>
          <a:p>
            <a:pPr eaLnBrk="1" hangingPunct="1"/>
            <a:r>
              <a:rPr lang="en-US" altLang="en-US" sz="3600" b="1"/>
              <a:t>Comprehensive Geriatric Assessment</a:t>
            </a:r>
            <a:endParaRPr lang="en-US" altLang="en-US"/>
          </a:p>
        </p:txBody>
      </p:sp>
      <p:sp>
        <p:nvSpPr>
          <p:cNvPr id="11267" name="Rectangle 3"/>
          <p:cNvSpPr>
            <a:spLocks noGrp="1" noChangeArrowheads="1"/>
          </p:cNvSpPr>
          <p:nvPr>
            <p:ph type="subTitle" idx="1"/>
          </p:nvPr>
        </p:nvSpPr>
        <p:spPr>
          <a:xfrm>
            <a:off x="203200" y="1295400"/>
            <a:ext cx="11887200" cy="4800600"/>
          </a:xfrm>
        </p:spPr>
        <p:txBody>
          <a:bodyPr/>
          <a:lstStyle/>
          <a:p>
            <a:pPr marL="352425" indent="-352425" algn="l" eaLnBrk="1" hangingPunct="1">
              <a:buFontTx/>
              <a:buChar char="•"/>
              <a:defRPr/>
            </a:pPr>
            <a:r>
              <a:rPr lang="en-US" b="1" dirty="0">
                <a:effectLst>
                  <a:outerShdw blurRad="38100" dist="38100" dir="2700000" algn="tl">
                    <a:srgbClr val="000000"/>
                  </a:outerShdw>
                </a:effectLst>
              </a:rPr>
              <a:t>An interdisciplinary approach to the evaluation of older persons’ physical and psychosocial impairments and their functional disabilities</a:t>
            </a:r>
          </a:p>
          <a:p>
            <a:pPr marL="352425" indent="-352425" algn="l" eaLnBrk="1" hangingPunct="1">
              <a:buFontTx/>
              <a:buChar char="•"/>
              <a:defRPr/>
            </a:pPr>
            <a:r>
              <a:rPr lang="en-US" b="1" dirty="0">
                <a:effectLst>
                  <a:outerShdw blurRad="38100" dist="38100" dir="2700000" algn="tl">
                    <a:srgbClr val="000000"/>
                  </a:outerShdw>
                </a:effectLst>
              </a:rPr>
              <a:t> </a:t>
            </a:r>
            <a:r>
              <a:rPr lang="en-US" b="1" i="1" dirty="0">
                <a:solidFill>
                  <a:schemeClr val="folHlink"/>
                </a:solidFill>
                <a:effectLst>
                  <a:outerShdw blurRad="38100" dist="38100" dir="2700000" algn="tl">
                    <a:srgbClr val="000000"/>
                  </a:outerShdw>
                </a:effectLst>
              </a:rPr>
              <a:t>3-step process:</a:t>
            </a:r>
          </a:p>
          <a:p>
            <a:pPr algn="l" eaLnBrk="1" hangingPunct="1">
              <a:defRPr/>
            </a:pPr>
            <a:r>
              <a:rPr lang="en-US" sz="2800" b="1" dirty="0">
                <a:effectLst>
                  <a:outerShdw blurRad="38100" dist="38100" dir="2700000" algn="tl">
                    <a:srgbClr val="000000"/>
                  </a:outerShdw>
                </a:effectLst>
              </a:rPr>
              <a:t>1. Targeting appropriate patients</a:t>
            </a:r>
          </a:p>
          <a:p>
            <a:pPr marL="352425" indent="-352425" algn="l" eaLnBrk="1" hangingPunct="1">
              <a:defRPr/>
            </a:pPr>
            <a:r>
              <a:rPr lang="en-US" sz="2800" b="1" dirty="0">
                <a:effectLst>
                  <a:outerShdw blurRad="38100" dist="38100" dir="2700000" algn="tl">
                    <a:srgbClr val="000000"/>
                  </a:outerShdw>
                </a:effectLst>
              </a:rPr>
              <a:t>2. Assessing patients and developing recommendations</a:t>
            </a:r>
          </a:p>
          <a:p>
            <a:pPr marL="352425" indent="-352425" algn="l" eaLnBrk="1" hangingPunct="1">
              <a:defRPr/>
            </a:pPr>
            <a:r>
              <a:rPr lang="en-US" sz="2800" b="1" dirty="0">
                <a:effectLst>
                  <a:outerShdw blurRad="38100" dist="38100" dir="2700000" algn="tl">
                    <a:srgbClr val="000000"/>
                  </a:outerShdw>
                </a:effectLst>
              </a:rPr>
              <a:t>3. Implementing recommendations</a:t>
            </a:r>
          </a:p>
          <a:p>
            <a:pPr marL="352425" indent="-352425" algn="l" eaLnBrk="1" hangingPunct="1">
              <a:buFontTx/>
              <a:buChar char="•"/>
              <a:defRPr/>
            </a:pPr>
            <a:endParaRPr lang="en-US" dirty="0"/>
          </a:p>
        </p:txBody>
      </p:sp>
    </p:spTree>
    <p:extLst>
      <p:ext uri="{BB962C8B-B14F-4D97-AF65-F5344CB8AC3E}">
        <p14:creationId xmlns:p14="http://schemas.microsoft.com/office/powerpoint/2010/main" val="1449156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box(out)">
                                      <p:cBhvr>
                                        <p:cTn id="7" dur="500"/>
                                        <p:tgtEl>
                                          <p:spTgt spid="11267">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box(out)">
                                      <p:cBhvr>
                                        <p:cTn id="12" dur="500"/>
                                        <p:tgtEl>
                                          <p:spTgt spid="11267">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1267">
                                            <p:txEl>
                                              <p:pRg st="2" end="2"/>
                                            </p:txEl>
                                          </p:spTgt>
                                        </p:tgtEl>
                                        <p:attrNameLst>
                                          <p:attrName>style.visibility</p:attrName>
                                        </p:attrNameLst>
                                      </p:cBhvr>
                                      <p:to>
                                        <p:strVal val="visible"/>
                                      </p:to>
                                    </p:set>
                                    <p:animEffect transition="in" filter="box(out)">
                                      <p:cBhvr>
                                        <p:cTn id="17" dur="500"/>
                                        <p:tgtEl>
                                          <p:spTgt spid="11267">
                                            <p:txEl>
                                              <p:pRg st="2" end="2"/>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11267">
                                            <p:txEl>
                                              <p:pRg st="3" end="3"/>
                                            </p:txEl>
                                          </p:spTgt>
                                        </p:tgtEl>
                                        <p:attrNameLst>
                                          <p:attrName>style.visibility</p:attrName>
                                        </p:attrNameLst>
                                      </p:cBhvr>
                                      <p:to>
                                        <p:strVal val="visible"/>
                                      </p:to>
                                    </p:set>
                                    <p:animEffect transition="in" filter="box(out)">
                                      <p:cBhvr>
                                        <p:cTn id="22" dur="500"/>
                                        <p:tgtEl>
                                          <p:spTgt spid="11267">
                                            <p:txEl>
                                              <p:pRg st="3" end="3"/>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3" name="CAMERA.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11267">
                                            <p:txEl>
                                              <p:pRg st="4" end="4"/>
                                            </p:txEl>
                                          </p:spTgt>
                                        </p:tgtEl>
                                        <p:attrNameLst>
                                          <p:attrName>style.visibility</p:attrName>
                                        </p:attrNameLst>
                                      </p:cBhvr>
                                      <p:to>
                                        <p:strVal val="visible"/>
                                      </p:to>
                                    </p:set>
                                    <p:animEffect transition="in" filter="box(out)">
                                      <p:cBhvr>
                                        <p:cTn id="27" dur="500"/>
                                        <p:tgtEl>
                                          <p:spTgt spid="11267">
                                            <p:txEl>
                                              <p:pRg st="4" end="4"/>
                                            </p:txEl>
                                          </p:spTgt>
                                        </p:tgtEl>
                                      </p:cBhvr>
                                    </p:animEffect>
                                  </p:childTnLst>
                                  <p:subTnLst>
                                    <p:audio>
                                      <p:cMediaNode>
                                        <p:cTn display="0" masterRel="sameClick">
                                          <p:stCondLst>
                                            <p:cond evt="begin" delay="0">
                                              <p:tn val="25"/>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autoUpdateAnimBg="0"/>
    </p:bldLst>
  </p:timing>
</p:sld>
</file>

<file path=ppt/theme/theme1.xml><?xml version="1.0" encoding="utf-8"?>
<a:theme xmlns:a="http://schemas.openxmlformats.org/drawingml/2006/main" name="Default Design">
  <a:themeElements>
    <a:clrScheme name="">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FFFFFF"/>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TotalTime>
  <Words>2744</Words>
  <Application>Microsoft Office PowerPoint</Application>
  <PresentationFormat>Panorámica</PresentationFormat>
  <Paragraphs>420</Paragraphs>
  <Slides>49</Slides>
  <Notes>22</Notes>
  <HiddenSlides>0</HiddenSlides>
  <MMClips>0</MMClips>
  <ScaleCrop>false</ScaleCrop>
  <HeadingPairs>
    <vt:vector size="8" baseType="variant">
      <vt:variant>
        <vt:lpstr>Fuentes usadas</vt:lpstr>
      </vt:variant>
      <vt:variant>
        <vt:i4>3</vt:i4>
      </vt:variant>
      <vt:variant>
        <vt:lpstr>Tema</vt:lpstr>
      </vt:variant>
      <vt:variant>
        <vt:i4>1</vt:i4>
      </vt:variant>
      <vt:variant>
        <vt:lpstr>Servidores OLE incrustados</vt:lpstr>
      </vt:variant>
      <vt:variant>
        <vt:i4>2</vt:i4>
      </vt:variant>
      <vt:variant>
        <vt:lpstr>Títulos de diapositiva</vt:lpstr>
      </vt:variant>
      <vt:variant>
        <vt:i4>49</vt:i4>
      </vt:variant>
    </vt:vector>
  </HeadingPairs>
  <TitlesOfParts>
    <vt:vector size="55" baseType="lpstr">
      <vt:lpstr>Arial Narrow</vt:lpstr>
      <vt:lpstr>Calibri</vt:lpstr>
      <vt:lpstr>Times New Roman</vt:lpstr>
      <vt:lpstr>Default Design</vt:lpstr>
      <vt:lpstr>MS Org Chart</vt:lpstr>
      <vt:lpstr>Slide</vt:lpstr>
      <vt:lpstr>GERIATRIC ASSESSMENT</vt:lpstr>
      <vt:lpstr>GERIATRIC ASSESSSMENT</vt:lpstr>
      <vt:lpstr>Presentación de PowerPoint</vt:lpstr>
      <vt:lpstr>CHARACTERISTICS </vt:lpstr>
      <vt:lpstr>Presentación de PowerPoint</vt:lpstr>
      <vt:lpstr>COMMUNICATION STRATEGIES</vt:lpstr>
      <vt:lpstr>Presentación de PowerPoint</vt:lpstr>
      <vt:lpstr>PRINCIPLES OF GERIATRIC ASSESSMENT </vt:lpstr>
      <vt:lpstr>Comprehensive Geriatric Assessment</vt:lpstr>
      <vt:lpstr>Purpose</vt:lpstr>
      <vt:lpstr>Rationale</vt:lpstr>
      <vt:lpstr>The Comprehensive Assessment of an Older Person</vt:lpstr>
      <vt:lpstr>Patient Focused Assessment:</vt:lpstr>
      <vt:lpstr>The Comprehensive Assessment of an Older Person</vt:lpstr>
      <vt:lpstr>The Comprehensive Assessment of an Older Person</vt:lpstr>
      <vt:lpstr>The Comprehensive Assessment of an Older Person</vt:lpstr>
      <vt:lpstr>Presentación de PowerPoint</vt:lpstr>
      <vt:lpstr>Presentación de PowerPoint</vt:lpstr>
      <vt:lpstr>The Comprehensive Assessment of an Older Person</vt:lpstr>
      <vt:lpstr>The Comprehensive Assessment of an Older Person</vt:lpstr>
      <vt:lpstr>The Comprehensive Assessment of an Older Person</vt:lpstr>
      <vt:lpstr>Comprehensive Geriatric Assessment</vt:lpstr>
      <vt:lpstr>Comprehensive Geriatric Assessment</vt:lpstr>
      <vt:lpstr>Comprehensive Geriatric Assessment</vt:lpstr>
      <vt:lpstr>Who Needs Assessments?</vt:lpstr>
      <vt:lpstr>Physical Health </vt:lpstr>
      <vt:lpstr>Presentación de PowerPoint</vt:lpstr>
      <vt:lpstr>Functional Assessment</vt:lpstr>
      <vt:lpstr>Comprehensive Geriatric Assessment</vt:lpstr>
      <vt:lpstr>Presentación de PowerPoint</vt:lpstr>
      <vt:lpstr>Comprehensive Geriatric Assessment</vt:lpstr>
      <vt:lpstr>Financial capacity is a complex, multidimensional construct representing a broad range of conceptual, pragmatic, and judgmental skills </vt:lpstr>
      <vt:lpstr>Assessing Cognition </vt:lpstr>
      <vt:lpstr>Presentación de PowerPoint</vt:lpstr>
      <vt:lpstr>Presentación de PowerPoint</vt:lpstr>
      <vt:lpstr>Comprehensive Geriatric Assessment</vt:lpstr>
      <vt:lpstr>Comprehensive Geriatric Assessment</vt:lpstr>
      <vt:lpstr>Clock Drawing Test</vt:lpstr>
      <vt:lpstr>The Mini-Cog</vt:lpstr>
      <vt:lpstr>Clock Drawing Test Instructions</vt:lpstr>
      <vt:lpstr>Animal Naming Test</vt:lpstr>
      <vt:lpstr>Mood and Symptoms of Depression, Anxiety, and Psychoses</vt:lpstr>
      <vt:lpstr>Depression</vt:lpstr>
      <vt:lpstr>Comprehensive Geriatric Assessment</vt:lpstr>
      <vt:lpstr>Comprehensive Geriatric Assessment</vt:lpstr>
      <vt:lpstr>Comprehensive Geriatric Assessment</vt:lpstr>
      <vt:lpstr>Comprehensive Geriatric Assessment</vt:lpstr>
      <vt:lpstr>Comprehensive Geriatric Assessment</vt:lpstr>
      <vt:lpstr>Comprehensive Geriatric Assessment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hp</dc:creator>
  <cp:lastModifiedBy>hp</cp:lastModifiedBy>
  <cp:revision>17</cp:revision>
  <dcterms:created xsi:type="dcterms:W3CDTF">2016-11-03T06:47:30Z</dcterms:created>
  <dcterms:modified xsi:type="dcterms:W3CDTF">2016-11-04T05:17:04Z</dcterms:modified>
</cp:coreProperties>
</file>